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339" r:id="rId5"/>
    <p:sldId id="340" r:id="rId6"/>
    <p:sldId id="341" r:id="rId7"/>
    <p:sldId id="342" r:id="rId8"/>
    <p:sldId id="256" r:id="rId9"/>
    <p:sldId id="257" r:id="rId10"/>
    <p:sldId id="258" r:id="rId11"/>
    <p:sldId id="336" r:id="rId12"/>
    <p:sldId id="334" r:id="rId13"/>
    <p:sldId id="337" r:id="rId14"/>
    <p:sldId id="338" r:id="rId15"/>
    <p:sldId id="343" r:id="rId16"/>
    <p:sldId id="344" r:id="rId17"/>
    <p:sldId id="345" r:id="rId18"/>
    <p:sldId id="346" r:id="rId19"/>
    <p:sldId id="347" r:id="rId20"/>
    <p:sldId id="348" r:id="rId21"/>
    <p:sldId id="351" r:id="rId22"/>
    <p:sldId id="350" r:id="rId23"/>
    <p:sldId id="349" r:id="rId24"/>
    <p:sldId id="352" r:id="rId25"/>
    <p:sldId id="353" r:id="rId26"/>
    <p:sldId id="354" r:id="rId27"/>
    <p:sldId id="355" r:id="rId28"/>
    <p:sldId id="3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C0B4B8-FF5A-40A7-A9F3-513CE243FFBB}" v="19" dt="2020-04-14T18:05:36.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0" d="100"/>
          <a:sy n="160" d="100"/>
        </p:scale>
        <p:origin x="332"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o Ratti" userId="f38090a2-361c-45ea-b119-178ae6971bf4" providerId="ADAL" clId="{E5C0B4B8-FF5A-40A7-A9F3-513CE243FFBB}"/>
    <pc:docChg chg="undo custSel addSld delSld modSld sldOrd">
      <pc:chgData name="Francesco Ratti" userId="f38090a2-361c-45ea-b119-178ae6971bf4" providerId="ADAL" clId="{E5C0B4B8-FF5A-40A7-A9F3-513CE243FFBB}" dt="2020-04-14T18:06:50.068" v="1080" actId="1076"/>
      <pc:docMkLst>
        <pc:docMk/>
      </pc:docMkLst>
      <pc:sldChg chg="modSp">
        <pc:chgData name="Francesco Ratti" userId="f38090a2-361c-45ea-b119-178ae6971bf4" providerId="ADAL" clId="{E5C0B4B8-FF5A-40A7-A9F3-513CE243FFBB}" dt="2020-04-14T17:42:10.088" v="706" actId="21"/>
        <pc:sldMkLst>
          <pc:docMk/>
          <pc:sldMk cId="963154265" sldId="337"/>
        </pc:sldMkLst>
        <pc:spChg chg="mod">
          <ac:chgData name="Francesco Ratti" userId="f38090a2-361c-45ea-b119-178ae6971bf4" providerId="ADAL" clId="{E5C0B4B8-FF5A-40A7-A9F3-513CE243FFBB}" dt="2020-04-14T17:42:10.088" v="706" actId="21"/>
          <ac:spMkLst>
            <pc:docMk/>
            <pc:sldMk cId="963154265" sldId="337"/>
            <ac:spMk id="3" creationId="{00000000-0000-0000-0000-000000000000}"/>
          </ac:spMkLst>
        </pc:spChg>
        <pc:spChg chg="mod">
          <ac:chgData name="Francesco Ratti" userId="f38090a2-361c-45ea-b119-178ae6971bf4" providerId="ADAL" clId="{E5C0B4B8-FF5A-40A7-A9F3-513CE243FFBB}" dt="2020-04-14T17:42:10.088" v="706" actId="21"/>
          <ac:spMkLst>
            <pc:docMk/>
            <pc:sldMk cId="963154265" sldId="337"/>
            <ac:spMk id="4" creationId="{00000000-0000-0000-0000-000000000000}"/>
          </ac:spMkLst>
        </pc:spChg>
      </pc:sldChg>
      <pc:sldChg chg="modSp add ord">
        <pc:chgData name="Francesco Ratti" userId="f38090a2-361c-45ea-b119-178ae6971bf4" providerId="ADAL" clId="{E5C0B4B8-FF5A-40A7-A9F3-513CE243FFBB}" dt="2020-04-14T17:45:00.858" v="881" actId="27636"/>
        <pc:sldMkLst>
          <pc:docMk/>
          <pc:sldMk cId="2541128027" sldId="338"/>
        </pc:sldMkLst>
        <pc:spChg chg="mod">
          <ac:chgData name="Francesco Ratti" userId="f38090a2-361c-45ea-b119-178ae6971bf4" providerId="ADAL" clId="{E5C0B4B8-FF5A-40A7-A9F3-513CE243FFBB}" dt="2020-04-14T17:41:17.316" v="641" actId="20577"/>
          <ac:spMkLst>
            <pc:docMk/>
            <pc:sldMk cId="2541128027" sldId="338"/>
            <ac:spMk id="2" creationId="{00000000-0000-0000-0000-000000000000}"/>
          </ac:spMkLst>
        </pc:spChg>
        <pc:spChg chg="mod">
          <ac:chgData name="Francesco Ratti" userId="f38090a2-361c-45ea-b119-178ae6971bf4" providerId="ADAL" clId="{E5C0B4B8-FF5A-40A7-A9F3-513CE243FFBB}" dt="2020-04-14T17:45:00.848" v="880" actId="27636"/>
          <ac:spMkLst>
            <pc:docMk/>
            <pc:sldMk cId="2541128027" sldId="338"/>
            <ac:spMk id="3" creationId="{00000000-0000-0000-0000-000000000000}"/>
          </ac:spMkLst>
        </pc:spChg>
        <pc:spChg chg="mod">
          <ac:chgData name="Francesco Ratti" userId="f38090a2-361c-45ea-b119-178ae6971bf4" providerId="ADAL" clId="{E5C0B4B8-FF5A-40A7-A9F3-513CE243FFBB}" dt="2020-04-14T17:45:00.858" v="881" actId="27636"/>
          <ac:spMkLst>
            <pc:docMk/>
            <pc:sldMk cId="2541128027" sldId="338"/>
            <ac:spMk id="4" creationId="{00000000-0000-0000-0000-000000000000}"/>
          </ac:spMkLst>
        </pc:spChg>
      </pc:sldChg>
      <pc:sldChg chg="modSp add del">
        <pc:chgData name="Francesco Ratti" userId="f38090a2-361c-45ea-b119-178ae6971bf4" providerId="ADAL" clId="{E5C0B4B8-FF5A-40A7-A9F3-513CE243FFBB}" dt="2020-04-14T17:29:19.551" v="195" actId="47"/>
        <pc:sldMkLst>
          <pc:docMk/>
          <pc:sldMk cId="2635932615" sldId="338"/>
        </pc:sldMkLst>
        <pc:spChg chg="mod">
          <ac:chgData name="Francesco Ratti" userId="f38090a2-361c-45ea-b119-178ae6971bf4" providerId="ADAL" clId="{E5C0B4B8-FF5A-40A7-A9F3-513CE243FFBB}" dt="2020-04-14T17:28:53.425" v="194" actId="20577"/>
          <ac:spMkLst>
            <pc:docMk/>
            <pc:sldMk cId="2635932615" sldId="338"/>
            <ac:spMk id="2" creationId="{00000000-0000-0000-0000-000000000000}"/>
          </ac:spMkLst>
        </pc:spChg>
      </pc:sldChg>
      <pc:sldChg chg="modSp add">
        <pc:chgData name="Francesco Ratti" userId="f38090a2-361c-45ea-b119-178ae6971bf4" providerId="ADAL" clId="{E5C0B4B8-FF5A-40A7-A9F3-513CE243FFBB}" dt="2020-04-14T17:47:51.555" v="941" actId="20577"/>
        <pc:sldMkLst>
          <pc:docMk/>
          <pc:sldMk cId="1650994147" sldId="339"/>
        </pc:sldMkLst>
        <pc:spChg chg="mod">
          <ac:chgData name="Francesco Ratti" userId="f38090a2-361c-45ea-b119-178ae6971bf4" providerId="ADAL" clId="{E5C0B4B8-FF5A-40A7-A9F3-513CE243FFBB}" dt="2020-04-14T17:47:33.908" v="911" actId="207"/>
          <ac:spMkLst>
            <pc:docMk/>
            <pc:sldMk cId="1650994147" sldId="339"/>
            <ac:spMk id="2" creationId="{7E5A96CC-5CA1-4514-8EDE-7D833A289530}"/>
          </ac:spMkLst>
        </pc:spChg>
        <pc:spChg chg="mod">
          <ac:chgData name="Francesco Ratti" userId="f38090a2-361c-45ea-b119-178ae6971bf4" providerId="ADAL" clId="{E5C0B4B8-FF5A-40A7-A9F3-513CE243FFBB}" dt="2020-04-14T17:47:51.555" v="941" actId="20577"/>
          <ac:spMkLst>
            <pc:docMk/>
            <pc:sldMk cId="1650994147" sldId="339"/>
            <ac:spMk id="3" creationId="{776C38DC-BDE4-4614-A6A8-24F59EA80E00}"/>
          </ac:spMkLst>
        </pc:spChg>
      </pc:sldChg>
      <pc:sldChg chg="addSp delSp modSp add">
        <pc:chgData name="Francesco Ratti" userId="f38090a2-361c-45ea-b119-178ae6971bf4" providerId="ADAL" clId="{E5C0B4B8-FF5A-40A7-A9F3-513CE243FFBB}" dt="2020-04-14T18:06:32.438" v="1076" actId="1076"/>
        <pc:sldMkLst>
          <pc:docMk/>
          <pc:sldMk cId="3546727820" sldId="340"/>
        </pc:sldMkLst>
        <pc:spChg chg="del">
          <ac:chgData name="Francesco Ratti" userId="f38090a2-361c-45ea-b119-178ae6971bf4" providerId="ADAL" clId="{E5C0B4B8-FF5A-40A7-A9F3-513CE243FFBB}" dt="2020-04-14T17:48:11.724" v="948" actId="478"/>
          <ac:spMkLst>
            <pc:docMk/>
            <pc:sldMk cId="3546727820" sldId="340"/>
            <ac:spMk id="2" creationId="{77850999-0F93-4CD0-B14D-86DA11732F03}"/>
          </ac:spMkLst>
        </pc:spChg>
        <pc:spChg chg="del mod">
          <ac:chgData name="Francesco Ratti" userId="f38090a2-361c-45ea-b119-178ae6971bf4" providerId="ADAL" clId="{E5C0B4B8-FF5A-40A7-A9F3-513CE243FFBB}" dt="2020-04-14T17:48:09.929" v="947" actId="478"/>
          <ac:spMkLst>
            <pc:docMk/>
            <pc:sldMk cId="3546727820" sldId="340"/>
            <ac:spMk id="3" creationId="{04701F62-3E4F-4E11-9B05-9004AD16FFE0}"/>
          </ac:spMkLst>
        </pc:spChg>
        <pc:spChg chg="add mod">
          <ac:chgData name="Francesco Ratti" userId="f38090a2-361c-45ea-b119-178ae6971bf4" providerId="ADAL" clId="{E5C0B4B8-FF5A-40A7-A9F3-513CE243FFBB}" dt="2020-04-14T18:06:32.438" v="1076" actId="1076"/>
          <ac:spMkLst>
            <pc:docMk/>
            <pc:sldMk cId="3546727820" sldId="340"/>
            <ac:spMk id="4" creationId="{3D978958-7D6D-4795-B2EE-96558CFD17DD}"/>
          </ac:spMkLst>
        </pc:spChg>
      </pc:sldChg>
      <pc:sldChg chg="addSp delSp modSp add">
        <pc:chgData name="Francesco Ratti" userId="f38090a2-361c-45ea-b119-178ae6971bf4" providerId="ADAL" clId="{E5C0B4B8-FF5A-40A7-A9F3-513CE243FFBB}" dt="2020-04-14T18:06:50.068" v="1080" actId="1076"/>
        <pc:sldMkLst>
          <pc:docMk/>
          <pc:sldMk cId="3329872977" sldId="341"/>
        </pc:sldMkLst>
        <pc:spChg chg="del">
          <ac:chgData name="Francesco Ratti" userId="f38090a2-361c-45ea-b119-178ae6971bf4" providerId="ADAL" clId="{E5C0B4B8-FF5A-40A7-A9F3-513CE243FFBB}" dt="2020-04-14T18:03:07.939" v="956" actId="478"/>
          <ac:spMkLst>
            <pc:docMk/>
            <pc:sldMk cId="3329872977" sldId="341"/>
            <ac:spMk id="2" creationId="{174481D2-045C-463C-A19F-DA0BBC7C8784}"/>
          </ac:spMkLst>
        </pc:spChg>
        <pc:spChg chg="del">
          <ac:chgData name="Francesco Ratti" userId="f38090a2-361c-45ea-b119-178ae6971bf4" providerId="ADAL" clId="{E5C0B4B8-FF5A-40A7-A9F3-513CE243FFBB}" dt="2020-04-14T18:03:10.518" v="957" actId="478"/>
          <ac:spMkLst>
            <pc:docMk/>
            <pc:sldMk cId="3329872977" sldId="341"/>
            <ac:spMk id="3" creationId="{D33D27AC-0F61-45D6-892D-D733CD85100F}"/>
          </ac:spMkLst>
        </pc:spChg>
        <pc:spChg chg="add mod">
          <ac:chgData name="Francesco Ratti" userId="f38090a2-361c-45ea-b119-178ae6971bf4" providerId="ADAL" clId="{E5C0B4B8-FF5A-40A7-A9F3-513CE243FFBB}" dt="2020-04-14T18:06:46.919" v="1079" actId="1076"/>
          <ac:spMkLst>
            <pc:docMk/>
            <pc:sldMk cId="3329872977" sldId="341"/>
            <ac:spMk id="4" creationId="{D1C95BE5-AAEE-42E1-B276-13560E6E3415}"/>
          </ac:spMkLst>
        </pc:spChg>
        <pc:spChg chg="add mod">
          <ac:chgData name="Francesco Ratti" userId="f38090a2-361c-45ea-b119-178ae6971bf4" providerId="ADAL" clId="{E5C0B4B8-FF5A-40A7-A9F3-513CE243FFBB}" dt="2020-04-14T18:06:50.068" v="1080" actId="1076"/>
          <ac:spMkLst>
            <pc:docMk/>
            <pc:sldMk cId="3329872977" sldId="341"/>
            <ac:spMk id="5" creationId="{F7AFF669-F34C-440B-AF8F-0E64A540A4F1}"/>
          </ac:spMkLst>
        </pc:spChg>
      </pc:sldChg>
      <pc:sldChg chg="addSp delSp modSp add">
        <pc:chgData name="Francesco Ratti" userId="f38090a2-361c-45ea-b119-178ae6971bf4" providerId="ADAL" clId="{E5C0B4B8-FF5A-40A7-A9F3-513CE243FFBB}" dt="2020-04-14T18:06:22.157" v="1075" actId="113"/>
        <pc:sldMkLst>
          <pc:docMk/>
          <pc:sldMk cId="913324131" sldId="342"/>
        </pc:sldMkLst>
        <pc:spChg chg="del">
          <ac:chgData name="Francesco Ratti" userId="f38090a2-361c-45ea-b119-178ae6971bf4" providerId="ADAL" clId="{E5C0B4B8-FF5A-40A7-A9F3-513CE243FFBB}" dt="2020-04-14T18:04:47.807" v="1017" actId="478"/>
          <ac:spMkLst>
            <pc:docMk/>
            <pc:sldMk cId="913324131" sldId="342"/>
            <ac:spMk id="2" creationId="{BA487842-59EE-4A26-B985-6BE6A67D2CC1}"/>
          </ac:spMkLst>
        </pc:spChg>
        <pc:spChg chg="del">
          <ac:chgData name="Francesco Ratti" userId="f38090a2-361c-45ea-b119-178ae6971bf4" providerId="ADAL" clId="{E5C0B4B8-FF5A-40A7-A9F3-513CE243FFBB}" dt="2020-04-14T18:04:49.098" v="1018" actId="478"/>
          <ac:spMkLst>
            <pc:docMk/>
            <pc:sldMk cId="913324131" sldId="342"/>
            <ac:spMk id="3" creationId="{974A7943-0931-4281-8DF9-9156B6A05B9A}"/>
          </ac:spMkLst>
        </pc:spChg>
        <pc:spChg chg="add mod">
          <ac:chgData name="Francesco Ratti" userId="f38090a2-361c-45ea-b119-178ae6971bf4" providerId="ADAL" clId="{E5C0B4B8-FF5A-40A7-A9F3-513CE243FFBB}" dt="2020-04-14T18:05:31.978" v="1026" actId="1076"/>
          <ac:spMkLst>
            <pc:docMk/>
            <pc:sldMk cId="913324131" sldId="342"/>
            <ac:spMk id="4" creationId="{92DA3D86-ACD4-4A82-BB39-E43B56457644}"/>
          </ac:spMkLst>
        </pc:spChg>
        <pc:spChg chg="add mod">
          <ac:chgData name="Francesco Ratti" userId="f38090a2-361c-45ea-b119-178ae6971bf4" providerId="ADAL" clId="{E5C0B4B8-FF5A-40A7-A9F3-513CE243FFBB}" dt="2020-04-14T18:06:22.157" v="1075" actId="113"/>
          <ac:spMkLst>
            <pc:docMk/>
            <pc:sldMk cId="913324131" sldId="342"/>
            <ac:spMk id="5" creationId="{FAAF540E-E4E0-45D4-9431-03D734292E1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2625-0212-4623-A457-4496B0389A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292EDB-C0AE-42F5-8921-94288221DF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6CB60E-94BD-4BBF-804B-57970FA8A9AB}"/>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5" name="Footer Placeholder 4">
            <a:extLst>
              <a:ext uri="{FF2B5EF4-FFF2-40B4-BE49-F238E27FC236}">
                <a16:creationId xmlns:a16="http://schemas.microsoft.com/office/drawing/2014/main" id="{3E7427CB-EF98-450C-9085-4D84281A0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16D53-BE9F-4A30-9208-698727796576}"/>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2008554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8F9B-EFE3-4115-9C0D-592480627F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624541-6194-4330-ABCA-B607546CEA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AA973-5A50-47F1-B6FC-3C272F50CEA8}"/>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5" name="Footer Placeholder 4">
            <a:extLst>
              <a:ext uri="{FF2B5EF4-FFF2-40B4-BE49-F238E27FC236}">
                <a16:creationId xmlns:a16="http://schemas.microsoft.com/office/drawing/2014/main" id="{7728E5FD-8679-4954-8940-94CD804B2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80CE5-3777-4075-A206-4ADC81B888D0}"/>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2922118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F2F41-D3F2-4DD0-9368-C1B8045BA5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035ED8-0A6F-48DE-8BB1-1E2E5FFF44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17761-D669-4951-A191-0A2225CB82AB}"/>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5" name="Footer Placeholder 4">
            <a:extLst>
              <a:ext uri="{FF2B5EF4-FFF2-40B4-BE49-F238E27FC236}">
                <a16:creationId xmlns:a16="http://schemas.microsoft.com/office/drawing/2014/main" id="{284EB691-CB89-43BC-A095-184297D1F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024E5-4BFE-4AD8-906A-4CE743589381}"/>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2381066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0C9E-6B2E-4560-A216-722A4925A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A81FCB-50CE-43F9-AD82-CEB4E7B796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A0F63-FB33-4315-BD84-99392EEE7B69}"/>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5" name="Footer Placeholder 4">
            <a:extLst>
              <a:ext uri="{FF2B5EF4-FFF2-40B4-BE49-F238E27FC236}">
                <a16:creationId xmlns:a16="http://schemas.microsoft.com/office/drawing/2014/main" id="{74CA4546-46CE-4A0B-8175-DA55FC825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0BCA7-8785-4DAF-BAD4-484963AC2F33}"/>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2193736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0255-063C-4829-9D88-A2B53902A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751348-8C2B-4E5F-9EEE-D2969AA7CA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FD7108-C0E6-43B9-94B0-B1D21E2B6F21}"/>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5" name="Footer Placeholder 4">
            <a:extLst>
              <a:ext uri="{FF2B5EF4-FFF2-40B4-BE49-F238E27FC236}">
                <a16:creationId xmlns:a16="http://schemas.microsoft.com/office/drawing/2014/main" id="{A92C2205-1C99-4770-A79E-195BF6B1A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4D7B2-3FF6-492B-B2ED-4278CEB8D255}"/>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196039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A975-C139-43E3-8F68-CD9F363A2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A4655-6DAD-4CA8-AE0F-AA627F4D3F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D8BE39-8504-4D53-A13C-B00BA4E772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59518A-C69F-4BB8-A272-550EB8B7BE7F}"/>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6" name="Footer Placeholder 5">
            <a:extLst>
              <a:ext uri="{FF2B5EF4-FFF2-40B4-BE49-F238E27FC236}">
                <a16:creationId xmlns:a16="http://schemas.microsoft.com/office/drawing/2014/main" id="{1AC61D2F-2F1B-491D-B924-F4AD02C57C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E98F6-A5DC-4B3E-B944-2B907CBC2E83}"/>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3042271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0A7C-B7FA-417F-BD0C-1A77C9D619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CFDB51-9C06-4B81-B8DF-A335C21838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BE3B4-AAF9-4871-B727-F171969A57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4F4035-A2BE-4013-8BBC-D3351DE078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BB2C5C-6C7C-4213-9DF4-6B2B4E9358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E95D0A-9F00-41FA-959E-4F620E80EF88}"/>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8" name="Footer Placeholder 7">
            <a:extLst>
              <a:ext uri="{FF2B5EF4-FFF2-40B4-BE49-F238E27FC236}">
                <a16:creationId xmlns:a16="http://schemas.microsoft.com/office/drawing/2014/main" id="{65B8B999-9BF3-4231-AECC-7DC9FEB43D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901343-82AD-45B3-9F4B-B81F868D35DE}"/>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1508583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7F11-BC12-47C1-8D5C-E8B296D05B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7F6AB5-B46B-4F40-A466-4671938BB0D6}"/>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4" name="Footer Placeholder 3">
            <a:extLst>
              <a:ext uri="{FF2B5EF4-FFF2-40B4-BE49-F238E27FC236}">
                <a16:creationId xmlns:a16="http://schemas.microsoft.com/office/drawing/2014/main" id="{EB81C1FF-2255-451B-9BC8-6FB26D96B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20D0EC-6CFE-451E-BCA1-31D590E2EE7B}"/>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45272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D2D8A2-143E-427A-8CF3-A5F33BF5F2E8}"/>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3" name="Footer Placeholder 2">
            <a:extLst>
              <a:ext uri="{FF2B5EF4-FFF2-40B4-BE49-F238E27FC236}">
                <a16:creationId xmlns:a16="http://schemas.microsoft.com/office/drawing/2014/main" id="{38440562-3CBC-4530-AFD8-B64DB25FB8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C888B4-9CF1-4CC4-A013-20C18743DA82}"/>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405643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4C57B-070D-4DC9-B41B-8EBB4B2AF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4322E7-8CC0-4434-ADDC-7EBDDCCE9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97D512-FDC3-4E8B-ACDC-E39CAF7CE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F81DE-2C23-47ED-94A1-306DE5FF50C0}"/>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6" name="Footer Placeholder 5">
            <a:extLst>
              <a:ext uri="{FF2B5EF4-FFF2-40B4-BE49-F238E27FC236}">
                <a16:creationId xmlns:a16="http://schemas.microsoft.com/office/drawing/2014/main" id="{0235718D-073A-49C1-8B87-DF1A51EA6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A8B50-D87C-43F7-8F1D-37E01E216B49}"/>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397994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65C2-30CA-4095-B009-71EBA61F2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BA2A-45D6-4AAF-BF3F-38C110661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381A6A-61A1-4C62-82F2-FCE468C2D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90B6C0-BAFA-4049-A78D-3D4C46DA22F9}"/>
              </a:ext>
            </a:extLst>
          </p:cNvPr>
          <p:cNvSpPr>
            <a:spLocks noGrp="1"/>
          </p:cNvSpPr>
          <p:nvPr>
            <p:ph type="dt" sz="half" idx="10"/>
          </p:nvPr>
        </p:nvSpPr>
        <p:spPr/>
        <p:txBody>
          <a:bodyPr/>
          <a:lstStyle/>
          <a:p>
            <a:fld id="{D24F9611-07AF-4D31-B5D8-36A23D52614D}" type="datetimeFigureOut">
              <a:rPr lang="en-US" smtClean="0"/>
              <a:t>4/15/2020</a:t>
            </a:fld>
            <a:endParaRPr lang="en-US"/>
          </a:p>
        </p:txBody>
      </p:sp>
      <p:sp>
        <p:nvSpPr>
          <p:cNvPr id="6" name="Footer Placeholder 5">
            <a:extLst>
              <a:ext uri="{FF2B5EF4-FFF2-40B4-BE49-F238E27FC236}">
                <a16:creationId xmlns:a16="http://schemas.microsoft.com/office/drawing/2014/main" id="{348E65D0-3D96-4D44-9B44-466314344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3BAE5-F67F-45B5-9A2A-F7E3D19234F9}"/>
              </a:ext>
            </a:extLst>
          </p:cNvPr>
          <p:cNvSpPr>
            <a:spLocks noGrp="1"/>
          </p:cNvSpPr>
          <p:nvPr>
            <p:ph type="sldNum" sz="quarter" idx="12"/>
          </p:nvPr>
        </p:nvSpPr>
        <p:spPr/>
        <p:txBody>
          <a:bodyPr/>
          <a:lstStyle/>
          <a:p>
            <a:fld id="{5B450237-C515-4744-A378-474BA1B45375}" type="slidenum">
              <a:rPr lang="en-US" smtClean="0"/>
              <a:t>‹#›</a:t>
            </a:fld>
            <a:endParaRPr lang="en-US"/>
          </a:p>
        </p:txBody>
      </p:sp>
    </p:spTree>
    <p:extLst>
      <p:ext uri="{BB962C8B-B14F-4D97-AF65-F5344CB8AC3E}">
        <p14:creationId xmlns:p14="http://schemas.microsoft.com/office/powerpoint/2010/main" val="1104400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61EFEC-4565-4FD7-AFCF-81DEBEEFD9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14FACB-7317-42BE-8906-7B78B4008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B57A2-9C44-4B37-B0BB-2ECE001C47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F9611-07AF-4D31-B5D8-36A23D52614D}" type="datetimeFigureOut">
              <a:rPr lang="en-US" smtClean="0"/>
              <a:t>4/15/2020</a:t>
            </a:fld>
            <a:endParaRPr lang="en-US"/>
          </a:p>
        </p:txBody>
      </p:sp>
      <p:sp>
        <p:nvSpPr>
          <p:cNvPr id="5" name="Footer Placeholder 4">
            <a:extLst>
              <a:ext uri="{FF2B5EF4-FFF2-40B4-BE49-F238E27FC236}">
                <a16:creationId xmlns:a16="http://schemas.microsoft.com/office/drawing/2014/main" id="{29E8F932-03E6-4604-93BD-06C4A2DE6D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35C8D3-2F52-430A-B228-D16B01C946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50237-C515-4744-A378-474BA1B45375}" type="slidenum">
              <a:rPr lang="en-US" smtClean="0"/>
              <a:t>‹#›</a:t>
            </a:fld>
            <a:endParaRPr lang="en-US"/>
          </a:p>
        </p:txBody>
      </p:sp>
    </p:spTree>
    <p:extLst>
      <p:ext uri="{BB962C8B-B14F-4D97-AF65-F5344CB8AC3E}">
        <p14:creationId xmlns:p14="http://schemas.microsoft.com/office/powerpoint/2010/main" val="303355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96CC-5CA1-4514-8EDE-7D833A289530}"/>
              </a:ext>
            </a:extLst>
          </p:cNvPr>
          <p:cNvSpPr>
            <a:spLocks noGrp="1"/>
          </p:cNvSpPr>
          <p:nvPr>
            <p:ph type="ctrTitle"/>
          </p:nvPr>
        </p:nvSpPr>
        <p:spPr/>
        <p:txBody>
          <a:bodyPr/>
          <a:lstStyle/>
          <a:p>
            <a:r>
              <a:rPr lang="it-IT" dirty="0" err="1"/>
              <a:t>Informamee</a:t>
            </a:r>
            <a:r>
              <a:rPr lang="it-IT" dirty="0" err="1">
                <a:solidFill>
                  <a:schemeClr val="bg1">
                    <a:lumMod val="65000"/>
                  </a:schemeClr>
                </a:solidFill>
              </a:rPr>
              <a:t>Web</a:t>
            </a:r>
            <a:r>
              <a:rPr lang="it-IT" dirty="0">
                <a:solidFill>
                  <a:schemeClr val="bg1">
                    <a:lumMod val="65000"/>
                  </a:schemeClr>
                </a:solidFill>
              </a:rPr>
              <a:t>(</a:t>
            </a:r>
            <a:r>
              <a:rPr lang="it-IT" dirty="0" err="1">
                <a:solidFill>
                  <a:schemeClr val="bg1">
                    <a:lumMod val="65000"/>
                  </a:schemeClr>
                </a:solidFill>
              </a:rPr>
              <a:t>edition</a:t>
            </a:r>
            <a:r>
              <a:rPr lang="it-IT" dirty="0">
                <a:solidFill>
                  <a:schemeClr val="bg1">
                    <a:lumMod val="65000"/>
                  </a:schemeClr>
                </a:solidFill>
              </a:rPr>
              <a:t>)</a:t>
            </a:r>
            <a:endParaRPr lang="en-US" dirty="0">
              <a:solidFill>
                <a:schemeClr val="bg1">
                  <a:lumMod val="65000"/>
                </a:schemeClr>
              </a:solidFill>
            </a:endParaRPr>
          </a:p>
        </p:txBody>
      </p:sp>
      <p:sp>
        <p:nvSpPr>
          <p:cNvPr id="3" name="Subtitle 2">
            <a:extLst>
              <a:ext uri="{FF2B5EF4-FFF2-40B4-BE49-F238E27FC236}">
                <a16:creationId xmlns:a16="http://schemas.microsoft.com/office/drawing/2014/main" id="{776C38DC-BDE4-4614-A6A8-24F59EA80E00}"/>
              </a:ext>
            </a:extLst>
          </p:cNvPr>
          <p:cNvSpPr>
            <a:spLocks noGrp="1"/>
          </p:cNvSpPr>
          <p:nvPr>
            <p:ph type="subTitle" idx="1"/>
          </p:nvPr>
        </p:nvSpPr>
        <p:spPr/>
        <p:txBody>
          <a:bodyPr/>
          <a:lstStyle/>
          <a:p>
            <a:r>
              <a:rPr lang="it-IT" dirty="0" err="1"/>
              <a:t>Specifications</a:t>
            </a:r>
            <a:r>
              <a:rPr lang="it-IT" dirty="0"/>
              <a:t> and engineering</a:t>
            </a:r>
            <a:endParaRPr lang="en-US" dirty="0"/>
          </a:p>
        </p:txBody>
      </p:sp>
      <p:sp>
        <p:nvSpPr>
          <p:cNvPr id="4" name="TextBox 3">
            <a:extLst>
              <a:ext uri="{FF2B5EF4-FFF2-40B4-BE49-F238E27FC236}">
                <a16:creationId xmlns:a16="http://schemas.microsoft.com/office/drawing/2014/main" id="{8D455FF6-8E31-4779-9C40-02C9AF16B14A}"/>
              </a:ext>
            </a:extLst>
          </p:cNvPr>
          <p:cNvSpPr txBox="1"/>
          <p:nvPr/>
        </p:nvSpPr>
        <p:spPr>
          <a:xfrm>
            <a:off x="9841583" y="6052008"/>
            <a:ext cx="1888787" cy="369332"/>
          </a:xfrm>
          <a:prstGeom prst="rect">
            <a:avLst/>
          </a:prstGeom>
          <a:noFill/>
        </p:spPr>
        <p:txBody>
          <a:bodyPr wrap="none" rtlCol="0">
            <a:spAutoFit/>
          </a:bodyPr>
          <a:lstStyle/>
          <a:p>
            <a:r>
              <a:rPr lang="it-IT" dirty="0"/>
              <a:t>By Francesco Ratti</a:t>
            </a:r>
            <a:endParaRPr lang="en-US" dirty="0"/>
          </a:p>
        </p:txBody>
      </p:sp>
    </p:spTree>
    <p:extLst>
      <p:ext uri="{BB962C8B-B14F-4D97-AF65-F5344CB8AC3E}">
        <p14:creationId xmlns:p14="http://schemas.microsoft.com/office/powerpoint/2010/main" val="165099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(viewer)</a:t>
            </a:r>
          </a:p>
        </p:txBody>
      </p:sp>
      <p:sp>
        <p:nvSpPr>
          <p:cNvPr id="3" name="Content Placeholder 2"/>
          <p:cNvSpPr>
            <a:spLocks noGrp="1"/>
          </p:cNvSpPr>
          <p:nvPr>
            <p:ph sz="half" idx="1"/>
          </p:nvPr>
        </p:nvSpPr>
        <p:spPr/>
        <p:txBody>
          <a:bodyPr>
            <a:normAutofit fontScale="62500" lnSpcReduction="20000"/>
          </a:bodyPr>
          <a:lstStyle/>
          <a:p>
            <a:r>
              <a:rPr lang="en-US" dirty="0"/>
              <a:t>Controllers (servlets)</a:t>
            </a:r>
          </a:p>
          <a:p>
            <a:pPr lvl="1"/>
            <a:r>
              <a:rPr lang="en-US" dirty="0" err="1"/>
              <a:t>FetchCurrent</a:t>
            </a:r>
            <a:endParaRPr lang="en-US" dirty="0"/>
          </a:p>
          <a:p>
            <a:pPr lvl="1"/>
            <a:r>
              <a:rPr lang="en-US" dirty="0" err="1"/>
              <a:t>FetchAdvanced</a:t>
            </a:r>
            <a:endParaRPr lang="en-US" dirty="0"/>
          </a:p>
          <a:p>
            <a:pPr lvl="1"/>
            <a:r>
              <a:rPr lang="en-US" dirty="0"/>
              <a:t>Index</a:t>
            </a:r>
          </a:p>
          <a:p>
            <a:pPr lvl="1"/>
            <a:r>
              <a:rPr lang="en-US" dirty="0" err="1"/>
              <a:t>SetCookieAndRedirect</a:t>
            </a:r>
            <a:endParaRPr lang="en-US" dirty="0"/>
          </a:p>
          <a:p>
            <a:r>
              <a:rPr lang="en-US" dirty="0"/>
              <a:t>Filters (</a:t>
            </a:r>
            <a:r>
              <a:rPr lang="en-US" dirty="0" err="1"/>
              <a:t>HttpFilter</a:t>
            </a:r>
            <a:r>
              <a:rPr lang="en-US" dirty="0"/>
              <a:t>)</a:t>
            </a:r>
          </a:p>
          <a:p>
            <a:pPr lvl="1"/>
            <a:r>
              <a:rPr lang="en-US" dirty="0" err="1"/>
              <a:t>FetchCurrent</a:t>
            </a:r>
            <a:r>
              <a:rPr lang="en-US" dirty="0"/>
              <a:t> (needed by header)</a:t>
            </a:r>
          </a:p>
          <a:p>
            <a:pPr lvl="1"/>
            <a:r>
              <a:rPr lang="en-US" dirty="0" err="1"/>
              <a:t>SetCapInSession</a:t>
            </a:r>
            <a:endParaRPr lang="en-US" dirty="0"/>
          </a:p>
          <a:p>
            <a:pPr lvl="1"/>
            <a:endParaRPr lang="en-US" dirty="0"/>
          </a:p>
          <a:p>
            <a:pPr marL="0" indent="0">
              <a:buNone/>
            </a:pPr>
            <a:r>
              <a:rPr lang="en-US" dirty="0"/>
              <a:t>The database connection is created by controllers calling </a:t>
            </a:r>
            <a:r>
              <a:rPr lang="en-US" dirty="0" err="1"/>
              <a:t>DbConnectionHandler</a:t>
            </a:r>
            <a:r>
              <a:rPr lang="en-US" dirty="0"/>
              <a:t> in the </a:t>
            </a:r>
            <a:r>
              <a:rPr lang="en-US" dirty="0" err="1">
                <a:latin typeface="Courier New" panose="02070309020205020404" pitchFamily="49" charset="0"/>
                <a:cs typeface="Courier New" panose="02070309020205020404" pitchFamily="49" charset="0"/>
              </a:rPr>
              <a:t>doGet</a:t>
            </a:r>
            <a:r>
              <a:rPr lang="en-US" dirty="0">
                <a:latin typeface="Courier New" panose="02070309020205020404" pitchFamily="49" charset="0"/>
                <a:cs typeface="Courier New" panose="02070309020205020404" pitchFamily="49" charset="0"/>
              </a:rPr>
              <a:t>()</a:t>
            </a:r>
            <a:r>
              <a:rPr lang="en-US" dirty="0"/>
              <a:t> / </a:t>
            </a:r>
            <a:r>
              <a:rPr lang="en-US" dirty="0" err="1">
                <a:latin typeface="Courier New" panose="02070309020205020404" pitchFamily="49" charset="0"/>
                <a:cs typeface="Courier New" panose="02070309020205020404" pitchFamily="49" charset="0"/>
              </a:rPr>
              <a:t>doPost</a:t>
            </a:r>
            <a:r>
              <a:rPr lang="en-US" dirty="0">
                <a:latin typeface="Courier New" panose="02070309020205020404" pitchFamily="49" charset="0"/>
                <a:cs typeface="Courier New" panose="02070309020205020404" pitchFamily="49" charset="0"/>
              </a:rPr>
              <a:t>()</a:t>
            </a:r>
            <a:r>
              <a:rPr lang="en-US" dirty="0"/>
              <a:t> method and passed to the DAO</a:t>
            </a:r>
          </a:p>
          <a:p>
            <a:endParaRPr lang="en-US" dirty="0"/>
          </a:p>
          <a:p>
            <a:pPr marL="0" indent="0">
              <a:buNone/>
            </a:pPr>
            <a:r>
              <a:rPr lang="en-US" dirty="0"/>
              <a:t>Note: for practical purposes DB connection is actually created in the </a:t>
            </a:r>
            <a:r>
              <a:rPr lang="en-US" dirty="0" err="1"/>
              <a:t>DbConnectionHandler</a:t>
            </a:r>
            <a:r>
              <a:rPr lang="en-US" dirty="0"/>
              <a:t> class, so I can manage DB connection create and disposal from a single point, making more convenient implementing a connection pool in future releases.</a:t>
            </a:r>
          </a:p>
          <a:p>
            <a:pPr lvl="1"/>
            <a:endParaRPr lang="en-US" dirty="0"/>
          </a:p>
          <a:p>
            <a:pPr lvl="1"/>
            <a:endParaRPr lang="en-US" dirty="0"/>
          </a:p>
        </p:txBody>
      </p:sp>
      <p:sp>
        <p:nvSpPr>
          <p:cNvPr id="4" name="Content Placeholder 3"/>
          <p:cNvSpPr>
            <a:spLocks noGrp="1"/>
          </p:cNvSpPr>
          <p:nvPr>
            <p:ph sz="half" idx="2"/>
          </p:nvPr>
        </p:nvSpPr>
        <p:spPr/>
        <p:txBody>
          <a:bodyPr>
            <a:normAutofit fontScale="62500" lnSpcReduction="20000"/>
          </a:bodyPr>
          <a:lstStyle/>
          <a:p>
            <a:r>
              <a:rPr lang="en-US" dirty="0"/>
              <a:t>Views (Templates)</a:t>
            </a:r>
          </a:p>
          <a:p>
            <a:pPr lvl="1"/>
            <a:r>
              <a:rPr lang="en-US" dirty="0" err="1"/>
              <a:t>AdvancedSearch.jsp</a:t>
            </a:r>
            <a:endParaRPr lang="en-US" dirty="0"/>
          </a:p>
          <a:p>
            <a:pPr lvl="1"/>
            <a:r>
              <a:rPr lang="en-US" dirty="0" err="1"/>
              <a:t>AdvancedSearchRes.jsp</a:t>
            </a:r>
            <a:endParaRPr lang="en-US" dirty="0"/>
          </a:p>
          <a:p>
            <a:pPr lvl="1"/>
            <a:r>
              <a:rPr lang="en-US" dirty="0" err="1"/>
              <a:t>SearchCurrent.jsp</a:t>
            </a:r>
            <a:endParaRPr lang="en-US" dirty="0"/>
          </a:p>
          <a:p>
            <a:pPr lvl="1"/>
            <a:r>
              <a:rPr lang="en-US" dirty="0" err="1"/>
              <a:t>SearchCurrentRes.jsp</a:t>
            </a:r>
            <a:endParaRPr lang="en-US" dirty="0"/>
          </a:p>
          <a:p>
            <a:pPr lvl="1"/>
            <a:r>
              <a:rPr lang="en-US" dirty="0" err="1"/>
              <a:t>ShowRes.jsp</a:t>
            </a:r>
            <a:r>
              <a:rPr lang="en-US" dirty="0"/>
              <a:t> (never shown directly, &lt;page included&gt; in </a:t>
            </a:r>
            <a:r>
              <a:rPr lang="en-US" dirty="0" err="1"/>
              <a:t>SeachCurrentRes.jsp</a:t>
            </a:r>
            <a:r>
              <a:rPr lang="en-US" dirty="0"/>
              <a:t> and </a:t>
            </a:r>
            <a:r>
              <a:rPr lang="en-US" dirty="0" err="1"/>
              <a:t>AdvancedSearchRes.jsp</a:t>
            </a:r>
            <a:endParaRPr lang="en-US" dirty="0"/>
          </a:p>
          <a:p>
            <a:pPr lvl="1"/>
            <a:r>
              <a:rPr lang="en-US" dirty="0" err="1"/>
              <a:t>Header.jsp</a:t>
            </a:r>
            <a:endParaRPr lang="en-US" dirty="0"/>
          </a:p>
          <a:p>
            <a:r>
              <a:rPr lang="en-US" dirty="0"/>
              <a:t>Pages (HTML)</a:t>
            </a:r>
          </a:p>
          <a:p>
            <a:pPr lvl="1"/>
            <a:r>
              <a:rPr lang="en-US" dirty="0"/>
              <a:t>SetDefaultCap.html</a:t>
            </a:r>
          </a:p>
          <a:p>
            <a:pPr lvl="1"/>
            <a:endParaRPr lang="en-US" dirty="0"/>
          </a:p>
        </p:txBody>
      </p:sp>
    </p:spTree>
    <p:extLst>
      <p:ext uri="{BB962C8B-B14F-4D97-AF65-F5344CB8AC3E}">
        <p14:creationId xmlns:p14="http://schemas.microsoft.com/office/powerpoint/2010/main" val="963154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(editor)</a:t>
            </a:r>
          </a:p>
        </p:txBody>
      </p:sp>
      <p:sp>
        <p:nvSpPr>
          <p:cNvPr id="3" name="Content Placeholder 2"/>
          <p:cNvSpPr>
            <a:spLocks noGrp="1"/>
          </p:cNvSpPr>
          <p:nvPr>
            <p:ph sz="half" idx="1"/>
          </p:nvPr>
        </p:nvSpPr>
        <p:spPr/>
        <p:txBody>
          <a:bodyPr>
            <a:normAutofit fontScale="47500" lnSpcReduction="20000"/>
          </a:bodyPr>
          <a:lstStyle/>
          <a:p>
            <a:r>
              <a:rPr lang="en-US" dirty="0"/>
              <a:t>Model objects (Beans)</a:t>
            </a:r>
          </a:p>
          <a:p>
            <a:pPr lvl="1"/>
            <a:r>
              <a:rPr lang="en-US" dirty="0"/>
              <a:t>Credentials</a:t>
            </a:r>
          </a:p>
          <a:p>
            <a:r>
              <a:rPr lang="en-US" dirty="0"/>
              <a:t>Filters (</a:t>
            </a:r>
            <a:r>
              <a:rPr lang="en-US" dirty="0" err="1"/>
              <a:t>HttpFilter</a:t>
            </a:r>
            <a:r>
              <a:rPr lang="en-US" dirty="0"/>
              <a:t>)</a:t>
            </a:r>
          </a:p>
          <a:p>
            <a:pPr lvl="1"/>
            <a:r>
              <a:rPr lang="en-US" dirty="0" err="1"/>
              <a:t>EditLicensedCheck</a:t>
            </a:r>
            <a:endParaRPr lang="en-US" dirty="0"/>
          </a:p>
          <a:p>
            <a:pPr lvl="1"/>
            <a:r>
              <a:rPr lang="en-US" dirty="0" err="1"/>
              <a:t>LoggedCheck</a:t>
            </a:r>
            <a:r>
              <a:rPr lang="en-US" dirty="0"/>
              <a:t> (mapped on /</a:t>
            </a:r>
            <a:r>
              <a:rPr lang="en-US" dirty="0" err="1"/>
              <a:t>priv</a:t>
            </a:r>
            <a:r>
              <a:rPr lang="en-US" dirty="0"/>
              <a:t>)</a:t>
            </a:r>
          </a:p>
          <a:p>
            <a:r>
              <a:rPr lang="en-US" dirty="0"/>
              <a:t>Data Access Objects (Classes)</a:t>
            </a:r>
          </a:p>
          <a:p>
            <a:pPr lvl="1"/>
            <a:r>
              <a:rPr lang="en-US" dirty="0" err="1"/>
              <a:t>DeleteD</a:t>
            </a:r>
            <a:endParaRPr lang="en-US" dirty="0"/>
          </a:p>
          <a:p>
            <a:pPr lvl="2"/>
            <a:r>
              <a:rPr lang="en-US" dirty="0" err="1"/>
              <a:t>deleteWeather</a:t>
            </a:r>
            <a:endParaRPr lang="en-US" dirty="0"/>
          </a:p>
          <a:p>
            <a:pPr lvl="2"/>
            <a:r>
              <a:rPr lang="en-US" dirty="0" err="1"/>
              <a:t>deleteSeismic</a:t>
            </a:r>
            <a:endParaRPr lang="en-US" dirty="0"/>
          </a:p>
          <a:p>
            <a:pPr lvl="2"/>
            <a:r>
              <a:rPr lang="en-US" dirty="0" err="1"/>
              <a:t>deleteTerrorist</a:t>
            </a:r>
            <a:endParaRPr lang="en-US" dirty="0"/>
          </a:p>
          <a:p>
            <a:pPr lvl="1"/>
            <a:r>
              <a:rPr lang="en-US" dirty="0" err="1"/>
              <a:t>EditD</a:t>
            </a:r>
            <a:endParaRPr lang="en-US" dirty="0"/>
          </a:p>
          <a:p>
            <a:pPr lvl="2"/>
            <a:r>
              <a:rPr lang="en-US" dirty="0" err="1"/>
              <a:t>isLicensed</a:t>
            </a:r>
            <a:r>
              <a:rPr lang="en-US" dirty="0"/>
              <a:t> (called on delete too, used by </a:t>
            </a:r>
            <a:r>
              <a:rPr lang="en-US" dirty="0" err="1"/>
              <a:t>EditLicensedCheck</a:t>
            </a:r>
            <a:r>
              <a:rPr lang="en-US" dirty="0"/>
              <a:t> filter)</a:t>
            </a:r>
          </a:p>
          <a:p>
            <a:pPr lvl="2"/>
            <a:r>
              <a:rPr lang="en-US" dirty="0" err="1"/>
              <a:t>updateWeather</a:t>
            </a:r>
            <a:endParaRPr lang="en-US" dirty="0"/>
          </a:p>
          <a:p>
            <a:pPr lvl="2"/>
            <a:r>
              <a:rPr lang="en-US" dirty="0" err="1"/>
              <a:t>updateSeismic</a:t>
            </a:r>
            <a:endParaRPr lang="en-US" dirty="0"/>
          </a:p>
          <a:p>
            <a:pPr lvl="2"/>
            <a:r>
              <a:rPr lang="en-US" dirty="0" err="1"/>
              <a:t>updateTerrorist</a:t>
            </a:r>
            <a:endParaRPr lang="en-US" dirty="0"/>
          </a:p>
          <a:p>
            <a:pPr lvl="1"/>
            <a:r>
              <a:rPr lang="en-US" dirty="0" err="1"/>
              <a:t>LoginD</a:t>
            </a:r>
            <a:endParaRPr lang="en-US" dirty="0"/>
          </a:p>
          <a:p>
            <a:pPr lvl="2"/>
            <a:r>
              <a:rPr lang="en-US" dirty="0" err="1"/>
              <a:t>CheckCredentials</a:t>
            </a:r>
            <a:endParaRPr lang="en-US" dirty="0"/>
          </a:p>
          <a:p>
            <a:pPr lvl="1"/>
            <a:r>
              <a:rPr lang="en-US" dirty="0" err="1"/>
              <a:t>NewEventD</a:t>
            </a:r>
            <a:endParaRPr lang="en-US" dirty="0"/>
          </a:p>
          <a:p>
            <a:pPr lvl="2"/>
            <a:r>
              <a:rPr lang="en-US" dirty="0" err="1"/>
              <a:t>InsertWeaterEvent</a:t>
            </a:r>
            <a:endParaRPr lang="en-US" dirty="0"/>
          </a:p>
          <a:p>
            <a:pPr lvl="2"/>
            <a:r>
              <a:rPr lang="en-US" dirty="0" err="1"/>
              <a:t>InsertSeismicEvent</a:t>
            </a:r>
            <a:endParaRPr lang="en-US" dirty="0"/>
          </a:p>
          <a:p>
            <a:pPr lvl="2"/>
            <a:r>
              <a:rPr lang="en-US" dirty="0" err="1"/>
              <a:t>InsertTerroristEvent</a:t>
            </a:r>
            <a:endParaRPr lang="en-US" dirty="0"/>
          </a:p>
        </p:txBody>
      </p:sp>
      <p:sp>
        <p:nvSpPr>
          <p:cNvPr id="4" name="Content Placeholder 3"/>
          <p:cNvSpPr>
            <a:spLocks noGrp="1"/>
          </p:cNvSpPr>
          <p:nvPr>
            <p:ph sz="half" idx="2"/>
          </p:nvPr>
        </p:nvSpPr>
        <p:spPr/>
        <p:txBody>
          <a:bodyPr>
            <a:normAutofit fontScale="47500" lnSpcReduction="20000"/>
          </a:bodyPr>
          <a:lstStyle/>
          <a:p>
            <a:r>
              <a:rPr lang="en-US" dirty="0"/>
              <a:t>Controllers (servlets)</a:t>
            </a:r>
          </a:p>
          <a:p>
            <a:pPr lvl="1"/>
            <a:r>
              <a:rPr lang="en-US" dirty="0" err="1"/>
              <a:t>DeleteC</a:t>
            </a:r>
            <a:endParaRPr lang="en-US" dirty="0"/>
          </a:p>
          <a:p>
            <a:pPr lvl="1"/>
            <a:r>
              <a:rPr lang="en-US" dirty="0" err="1"/>
              <a:t>EditC</a:t>
            </a:r>
            <a:endParaRPr lang="en-US" dirty="0"/>
          </a:p>
          <a:p>
            <a:pPr lvl="1"/>
            <a:r>
              <a:rPr lang="en-US" dirty="0" err="1"/>
              <a:t>GetEditorC</a:t>
            </a:r>
            <a:endParaRPr lang="en-US" dirty="0"/>
          </a:p>
          <a:p>
            <a:pPr lvl="1"/>
            <a:r>
              <a:rPr lang="en-US" dirty="0" err="1"/>
              <a:t>IndexC</a:t>
            </a:r>
            <a:endParaRPr lang="en-US" dirty="0"/>
          </a:p>
          <a:p>
            <a:pPr lvl="1"/>
            <a:r>
              <a:rPr lang="en-US" dirty="0" err="1"/>
              <a:t>LoginC</a:t>
            </a:r>
            <a:endParaRPr lang="en-US" dirty="0"/>
          </a:p>
          <a:p>
            <a:pPr lvl="1"/>
            <a:r>
              <a:rPr lang="en-US" dirty="0" err="1"/>
              <a:t>LogoutC</a:t>
            </a:r>
            <a:endParaRPr lang="en-US" dirty="0"/>
          </a:p>
          <a:p>
            <a:pPr lvl="1"/>
            <a:r>
              <a:rPr lang="en-US" dirty="0" err="1"/>
              <a:t>NewEventC</a:t>
            </a:r>
            <a:endParaRPr lang="en-US" dirty="0"/>
          </a:p>
          <a:p>
            <a:r>
              <a:rPr lang="en-US" dirty="0"/>
              <a:t>Views (Templates)</a:t>
            </a:r>
          </a:p>
          <a:p>
            <a:pPr lvl="1"/>
            <a:r>
              <a:rPr lang="en-US" dirty="0" err="1"/>
              <a:t>loginpage.jsp</a:t>
            </a:r>
            <a:endParaRPr lang="en-US" dirty="0"/>
          </a:p>
          <a:p>
            <a:pPr lvl="1"/>
            <a:r>
              <a:rPr lang="en-US" dirty="0"/>
              <a:t>/</a:t>
            </a:r>
            <a:r>
              <a:rPr lang="en-US" dirty="0" err="1"/>
              <a:t>priv</a:t>
            </a:r>
            <a:r>
              <a:rPr lang="en-US" dirty="0"/>
              <a:t>/</a:t>
            </a:r>
            <a:r>
              <a:rPr lang="en-US" dirty="0" err="1"/>
              <a:t>editorExisting.jsp</a:t>
            </a:r>
            <a:endParaRPr lang="en-US" dirty="0"/>
          </a:p>
          <a:p>
            <a:pPr lvl="1"/>
            <a:r>
              <a:rPr lang="en-US" dirty="0"/>
              <a:t>/</a:t>
            </a:r>
            <a:r>
              <a:rPr lang="en-US" dirty="0" err="1"/>
              <a:t>priv</a:t>
            </a:r>
            <a:r>
              <a:rPr lang="en-US" dirty="0"/>
              <a:t>/</a:t>
            </a:r>
            <a:r>
              <a:rPr lang="en-US" dirty="0" err="1"/>
              <a:t>editorNew.jsp</a:t>
            </a:r>
            <a:endParaRPr lang="en-US" dirty="0"/>
          </a:p>
          <a:p>
            <a:pPr lvl="1"/>
            <a:r>
              <a:rPr lang="en-US" dirty="0"/>
              <a:t>/</a:t>
            </a:r>
            <a:r>
              <a:rPr lang="en-US" dirty="0" err="1"/>
              <a:t>priv</a:t>
            </a:r>
            <a:r>
              <a:rPr lang="en-US" dirty="0"/>
              <a:t>/</a:t>
            </a:r>
            <a:r>
              <a:rPr lang="en-US" dirty="0" err="1"/>
              <a:t>header.jsp</a:t>
            </a:r>
            <a:endParaRPr lang="en-US" dirty="0"/>
          </a:p>
          <a:p>
            <a:pPr lvl="1"/>
            <a:r>
              <a:rPr lang="en-US" dirty="0"/>
              <a:t>/</a:t>
            </a:r>
            <a:r>
              <a:rPr lang="en-US" dirty="0" err="1"/>
              <a:t>priv</a:t>
            </a:r>
            <a:r>
              <a:rPr lang="en-US" dirty="0"/>
              <a:t>/</a:t>
            </a:r>
            <a:r>
              <a:rPr lang="en-US" dirty="0" err="1"/>
              <a:t>index.jsp</a:t>
            </a:r>
            <a:endParaRPr lang="en-US" dirty="0"/>
          </a:p>
          <a:p>
            <a:pPr marL="457200" lvl="1" indent="0">
              <a:buNone/>
            </a:pPr>
            <a:endParaRPr lang="en-US" dirty="0"/>
          </a:p>
          <a:p>
            <a:r>
              <a:rPr lang="en-US" dirty="0"/>
              <a:t>The database connection is created by controllers calling </a:t>
            </a:r>
            <a:r>
              <a:rPr lang="en-US" dirty="0" err="1"/>
              <a:t>DbConnectionHandler</a:t>
            </a:r>
            <a:r>
              <a:rPr lang="en-US" dirty="0"/>
              <a:t> in the </a:t>
            </a:r>
            <a:r>
              <a:rPr lang="en-US" dirty="0" err="1">
                <a:latin typeface="Courier New" panose="02070309020205020404" pitchFamily="49" charset="0"/>
                <a:cs typeface="Courier New" panose="02070309020205020404" pitchFamily="49" charset="0"/>
              </a:rPr>
              <a:t>doGet</a:t>
            </a:r>
            <a:r>
              <a:rPr lang="en-US" dirty="0">
                <a:latin typeface="Courier New" panose="02070309020205020404" pitchFamily="49" charset="0"/>
                <a:cs typeface="Courier New" panose="02070309020205020404" pitchFamily="49" charset="0"/>
              </a:rPr>
              <a:t>()</a:t>
            </a:r>
            <a:r>
              <a:rPr lang="en-US" dirty="0"/>
              <a:t> / </a:t>
            </a:r>
            <a:r>
              <a:rPr lang="en-US" dirty="0" err="1">
                <a:latin typeface="Courier New" panose="02070309020205020404" pitchFamily="49" charset="0"/>
                <a:cs typeface="Courier New" panose="02070309020205020404" pitchFamily="49" charset="0"/>
              </a:rPr>
              <a:t>doPost</a:t>
            </a:r>
            <a:r>
              <a:rPr lang="en-US" dirty="0">
                <a:latin typeface="Courier New" panose="02070309020205020404" pitchFamily="49" charset="0"/>
                <a:cs typeface="Courier New" panose="02070309020205020404" pitchFamily="49" charset="0"/>
              </a:rPr>
              <a:t>()</a:t>
            </a:r>
            <a:r>
              <a:rPr lang="en-US" dirty="0"/>
              <a:t> method and passed to the DAO</a:t>
            </a:r>
          </a:p>
          <a:p>
            <a:endParaRPr lang="en-US" dirty="0"/>
          </a:p>
          <a:p>
            <a:pPr marL="0" indent="0">
              <a:buNone/>
            </a:pPr>
            <a:r>
              <a:rPr lang="en-US" dirty="0"/>
              <a:t>Note: for practical purposes DB connection is actually created in the </a:t>
            </a:r>
            <a:r>
              <a:rPr lang="en-US" dirty="0" err="1"/>
              <a:t>DbConnectionHandler</a:t>
            </a:r>
            <a:r>
              <a:rPr lang="en-US" dirty="0"/>
              <a:t> class, so I can manage DB connection create and disposal from a single point, making more convenient implementing a connection pool in future releases.</a:t>
            </a:r>
          </a:p>
        </p:txBody>
      </p:sp>
    </p:spTree>
    <p:extLst>
      <p:ext uri="{BB962C8B-B14F-4D97-AF65-F5344CB8AC3E}">
        <p14:creationId xmlns:p14="http://schemas.microsoft.com/office/powerpoint/2010/main" val="254112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36E07-61A3-4CBE-848B-B63F2C884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8599"/>
            <a:ext cx="12192000" cy="6039401"/>
          </a:xfrm>
          <a:prstGeom prst="rect">
            <a:avLst/>
          </a:prstGeom>
        </p:spPr>
      </p:pic>
      <p:sp>
        <p:nvSpPr>
          <p:cNvPr id="7" name="TextBox 6">
            <a:extLst>
              <a:ext uri="{FF2B5EF4-FFF2-40B4-BE49-F238E27FC236}">
                <a16:creationId xmlns:a16="http://schemas.microsoft.com/office/drawing/2014/main" id="{1D166510-F850-4897-BD50-E2B3BA356245}"/>
              </a:ext>
            </a:extLst>
          </p:cNvPr>
          <p:cNvSpPr txBox="1"/>
          <p:nvPr/>
        </p:nvSpPr>
        <p:spPr>
          <a:xfrm>
            <a:off x="343207" y="289250"/>
            <a:ext cx="4019883" cy="369332"/>
          </a:xfrm>
          <a:prstGeom prst="rect">
            <a:avLst/>
          </a:prstGeom>
          <a:noFill/>
        </p:spPr>
        <p:txBody>
          <a:bodyPr wrap="none" rtlCol="0">
            <a:spAutoFit/>
          </a:bodyPr>
          <a:lstStyle/>
          <a:p>
            <a:r>
              <a:rPr lang="it-IT" dirty="0"/>
              <a:t>Viewer: </a:t>
            </a:r>
            <a:r>
              <a:rPr lang="it-IT" dirty="0" err="1"/>
              <a:t>what</a:t>
            </a:r>
            <a:r>
              <a:rPr lang="it-IT" dirty="0"/>
              <a:t> </a:t>
            </a:r>
            <a:r>
              <a:rPr lang="it-IT" dirty="0" err="1"/>
              <a:t>happens</a:t>
            </a:r>
            <a:r>
              <a:rPr lang="it-IT" dirty="0"/>
              <a:t> on index access?</a:t>
            </a:r>
            <a:endParaRPr lang="en-US" dirty="0"/>
          </a:p>
        </p:txBody>
      </p:sp>
    </p:spTree>
    <p:extLst>
      <p:ext uri="{BB962C8B-B14F-4D97-AF65-F5344CB8AC3E}">
        <p14:creationId xmlns:p14="http://schemas.microsoft.com/office/powerpoint/2010/main" val="216260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F88181-A9E8-4A8D-82D3-DED047E9EB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70543" y="98323"/>
            <a:ext cx="7087419" cy="6661354"/>
          </a:xfrm>
          <a:prstGeom prst="rect">
            <a:avLst/>
          </a:prstGeom>
        </p:spPr>
      </p:pic>
      <p:sp>
        <p:nvSpPr>
          <p:cNvPr id="7" name="TextBox 6">
            <a:extLst>
              <a:ext uri="{FF2B5EF4-FFF2-40B4-BE49-F238E27FC236}">
                <a16:creationId xmlns:a16="http://schemas.microsoft.com/office/drawing/2014/main" id="{135A3BB5-CB4A-4004-8451-358A6CA9AF43}"/>
              </a:ext>
            </a:extLst>
          </p:cNvPr>
          <p:cNvSpPr txBox="1"/>
          <p:nvPr/>
        </p:nvSpPr>
        <p:spPr>
          <a:xfrm>
            <a:off x="270587" y="1231641"/>
            <a:ext cx="2599751" cy="369332"/>
          </a:xfrm>
          <a:prstGeom prst="rect">
            <a:avLst/>
          </a:prstGeom>
          <a:noFill/>
        </p:spPr>
        <p:txBody>
          <a:bodyPr wrap="none" rtlCol="0">
            <a:spAutoFit/>
          </a:bodyPr>
          <a:lstStyle/>
          <a:p>
            <a:r>
              <a:rPr lang="it-IT" dirty="0"/>
              <a:t>Cap cookie store on client</a:t>
            </a:r>
            <a:endParaRPr lang="en-US" dirty="0"/>
          </a:p>
        </p:txBody>
      </p:sp>
      <p:sp>
        <p:nvSpPr>
          <p:cNvPr id="8" name="TextBox 7">
            <a:extLst>
              <a:ext uri="{FF2B5EF4-FFF2-40B4-BE49-F238E27FC236}">
                <a16:creationId xmlns:a16="http://schemas.microsoft.com/office/drawing/2014/main" id="{EE3A1FFB-B59F-46BF-8763-7F0424C2FB62}"/>
              </a:ext>
            </a:extLst>
          </p:cNvPr>
          <p:cNvSpPr txBox="1"/>
          <p:nvPr/>
        </p:nvSpPr>
        <p:spPr>
          <a:xfrm>
            <a:off x="270587" y="429208"/>
            <a:ext cx="928459" cy="369332"/>
          </a:xfrm>
          <a:prstGeom prst="rect">
            <a:avLst/>
          </a:prstGeom>
          <a:noFill/>
        </p:spPr>
        <p:txBody>
          <a:bodyPr wrap="none" rtlCol="0">
            <a:spAutoFit/>
          </a:bodyPr>
          <a:lstStyle/>
          <a:p>
            <a:r>
              <a:rPr lang="it-IT" dirty="0"/>
              <a:t>VIEWER</a:t>
            </a:r>
          </a:p>
        </p:txBody>
      </p:sp>
    </p:spTree>
    <p:extLst>
      <p:ext uri="{BB962C8B-B14F-4D97-AF65-F5344CB8AC3E}">
        <p14:creationId xmlns:p14="http://schemas.microsoft.com/office/powerpoint/2010/main" val="195701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079C28-768B-4AEF-B7C7-43FF2C8B0A5F}"/>
              </a:ext>
            </a:extLst>
          </p:cNvPr>
          <p:cNvSpPr txBox="1"/>
          <p:nvPr/>
        </p:nvSpPr>
        <p:spPr>
          <a:xfrm>
            <a:off x="191206" y="145802"/>
            <a:ext cx="928459" cy="369332"/>
          </a:xfrm>
          <a:prstGeom prst="rect">
            <a:avLst/>
          </a:prstGeom>
          <a:noFill/>
        </p:spPr>
        <p:txBody>
          <a:bodyPr wrap="none" rtlCol="0">
            <a:spAutoFit/>
          </a:bodyPr>
          <a:lstStyle/>
          <a:p>
            <a:r>
              <a:rPr lang="it-IT" dirty="0"/>
              <a:t>VIEWER</a:t>
            </a:r>
          </a:p>
        </p:txBody>
      </p:sp>
      <p:sp>
        <p:nvSpPr>
          <p:cNvPr id="6" name="TextBox 5">
            <a:extLst>
              <a:ext uri="{FF2B5EF4-FFF2-40B4-BE49-F238E27FC236}">
                <a16:creationId xmlns:a16="http://schemas.microsoft.com/office/drawing/2014/main" id="{3E3ACCA5-A07E-4822-817D-335350CAFC56}"/>
              </a:ext>
            </a:extLst>
          </p:cNvPr>
          <p:cNvSpPr txBox="1"/>
          <p:nvPr/>
        </p:nvSpPr>
        <p:spPr>
          <a:xfrm>
            <a:off x="1213105" y="134523"/>
            <a:ext cx="6475320" cy="369332"/>
          </a:xfrm>
          <a:prstGeom prst="rect">
            <a:avLst/>
          </a:prstGeom>
          <a:noFill/>
        </p:spPr>
        <p:txBody>
          <a:bodyPr wrap="square" rtlCol="0">
            <a:spAutoFit/>
          </a:bodyPr>
          <a:lstStyle/>
          <a:p>
            <a:r>
              <a:rPr lang="it-IT" dirty="0"/>
              <a:t>Reading cookie from client and setting </a:t>
            </a:r>
            <a:r>
              <a:rPr lang="it-IT" dirty="0" err="1"/>
              <a:t>cap</a:t>
            </a:r>
            <a:r>
              <a:rPr lang="it-IT" dirty="0"/>
              <a:t> in session</a:t>
            </a:r>
          </a:p>
        </p:txBody>
      </p:sp>
      <p:pic>
        <p:nvPicPr>
          <p:cNvPr id="8" name="Picture 7" descr="A screenshot of a cell phone&#10;&#10;Description automatically generated">
            <a:extLst>
              <a:ext uri="{FF2B5EF4-FFF2-40B4-BE49-F238E27FC236}">
                <a16:creationId xmlns:a16="http://schemas.microsoft.com/office/drawing/2014/main" id="{C3ABB2F5-3D4B-449E-AD96-BCD4E049FAA9}"/>
              </a:ext>
            </a:extLst>
          </p:cNvPr>
          <p:cNvPicPr>
            <a:picLocks noChangeAspect="1"/>
          </p:cNvPicPr>
          <p:nvPr/>
        </p:nvPicPr>
        <p:blipFill rotWithShape="1">
          <a:blip r:embed="rId2">
            <a:extLst>
              <a:ext uri="{28A0092B-C50C-407E-A947-70E740481C1C}">
                <a14:useLocalDpi xmlns:a14="http://schemas.microsoft.com/office/drawing/2010/main" val="0"/>
              </a:ext>
            </a:extLst>
          </a:blip>
          <a:srcRect r="2046" b="4370"/>
          <a:stretch/>
        </p:blipFill>
        <p:spPr>
          <a:xfrm>
            <a:off x="1119665" y="466532"/>
            <a:ext cx="11072335" cy="6358612"/>
          </a:xfrm>
          <a:prstGeom prst="rect">
            <a:avLst/>
          </a:prstGeom>
        </p:spPr>
      </p:pic>
    </p:spTree>
    <p:extLst>
      <p:ext uri="{BB962C8B-B14F-4D97-AF65-F5344CB8AC3E}">
        <p14:creationId xmlns:p14="http://schemas.microsoft.com/office/powerpoint/2010/main" val="1565851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building&#10;&#10;Description automatically generated">
            <a:extLst>
              <a:ext uri="{FF2B5EF4-FFF2-40B4-BE49-F238E27FC236}">
                <a16:creationId xmlns:a16="http://schemas.microsoft.com/office/drawing/2014/main" id="{4955267F-EEBF-48CC-A0B9-5E5CA95AE63C}"/>
              </a:ext>
            </a:extLst>
          </p:cNvPr>
          <p:cNvPicPr>
            <a:picLocks noChangeAspect="1"/>
          </p:cNvPicPr>
          <p:nvPr/>
        </p:nvPicPr>
        <p:blipFill rotWithShape="1">
          <a:blip r:embed="rId2">
            <a:extLst>
              <a:ext uri="{28A0092B-C50C-407E-A947-70E740481C1C}">
                <a14:useLocalDpi xmlns:a14="http://schemas.microsoft.com/office/drawing/2010/main" val="0"/>
              </a:ext>
            </a:extLst>
          </a:blip>
          <a:srcRect r="1843" b="3195"/>
          <a:stretch/>
        </p:blipFill>
        <p:spPr>
          <a:xfrm>
            <a:off x="3425345" y="1"/>
            <a:ext cx="8623780" cy="6858000"/>
          </a:xfrm>
          <a:prstGeom prst="rect">
            <a:avLst/>
          </a:prstGeom>
        </p:spPr>
      </p:pic>
      <p:sp>
        <p:nvSpPr>
          <p:cNvPr id="7" name="TextBox 6">
            <a:extLst>
              <a:ext uri="{FF2B5EF4-FFF2-40B4-BE49-F238E27FC236}">
                <a16:creationId xmlns:a16="http://schemas.microsoft.com/office/drawing/2014/main" id="{3846EE2C-3C95-447D-8ED9-10D9B7EDF6A6}"/>
              </a:ext>
            </a:extLst>
          </p:cNvPr>
          <p:cNvSpPr txBox="1"/>
          <p:nvPr/>
        </p:nvSpPr>
        <p:spPr>
          <a:xfrm>
            <a:off x="266700" y="342900"/>
            <a:ext cx="928459" cy="369332"/>
          </a:xfrm>
          <a:prstGeom prst="rect">
            <a:avLst/>
          </a:prstGeom>
          <a:noFill/>
        </p:spPr>
        <p:txBody>
          <a:bodyPr wrap="none" rtlCol="0">
            <a:spAutoFit/>
          </a:bodyPr>
          <a:lstStyle/>
          <a:p>
            <a:r>
              <a:rPr lang="it-IT" dirty="0"/>
              <a:t>VIEWER</a:t>
            </a:r>
            <a:endParaRPr lang="en-US" dirty="0"/>
          </a:p>
        </p:txBody>
      </p:sp>
      <p:sp>
        <p:nvSpPr>
          <p:cNvPr id="8" name="TextBox 7">
            <a:extLst>
              <a:ext uri="{FF2B5EF4-FFF2-40B4-BE49-F238E27FC236}">
                <a16:creationId xmlns:a16="http://schemas.microsoft.com/office/drawing/2014/main" id="{A4459D3A-521D-4F84-8631-7126922E818A}"/>
              </a:ext>
            </a:extLst>
          </p:cNvPr>
          <p:cNvSpPr txBox="1"/>
          <p:nvPr/>
        </p:nvSpPr>
        <p:spPr>
          <a:xfrm>
            <a:off x="266700" y="1112966"/>
            <a:ext cx="2238375" cy="646331"/>
          </a:xfrm>
          <a:prstGeom prst="rect">
            <a:avLst/>
          </a:prstGeom>
          <a:noFill/>
        </p:spPr>
        <p:txBody>
          <a:bodyPr wrap="square" rtlCol="0">
            <a:spAutoFit/>
          </a:bodyPr>
          <a:lstStyle/>
          <a:p>
            <a:r>
              <a:rPr lang="it-IT" dirty="0" err="1"/>
              <a:t>Fetch</a:t>
            </a:r>
            <a:r>
              <a:rPr lang="it-IT" dirty="0"/>
              <a:t> </a:t>
            </a:r>
            <a:r>
              <a:rPr lang="it-IT" dirty="0" err="1"/>
              <a:t>current</a:t>
            </a:r>
            <a:r>
              <a:rPr lang="it-IT" dirty="0"/>
              <a:t> </a:t>
            </a:r>
            <a:r>
              <a:rPr lang="it-IT" dirty="0" err="1"/>
              <a:t>alerts</a:t>
            </a:r>
            <a:r>
              <a:rPr lang="it-IT" dirty="0"/>
              <a:t> (</a:t>
            </a:r>
            <a:r>
              <a:rPr lang="it-IT" dirty="0" err="1"/>
              <a:t>shown</a:t>
            </a:r>
            <a:r>
              <a:rPr lang="it-IT" dirty="0"/>
              <a:t> in </a:t>
            </a:r>
            <a:r>
              <a:rPr lang="it-IT" dirty="0" err="1"/>
              <a:t>header</a:t>
            </a:r>
            <a:r>
              <a:rPr lang="it-IT" dirty="0"/>
              <a:t>)</a:t>
            </a:r>
          </a:p>
        </p:txBody>
      </p:sp>
    </p:spTree>
    <p:extLst>
      <p:ext uri="{BB962C8B-B14F-4D97-AF65-F5344CB8AC3E}">
        <p14:creationId xmlns:p14="http://schemas.microsoft.com/office/powerpoint/2010/main" val="2762299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1E4A5A-E19F-4C03-98DF-CF3314E6F5C4}"/>
              </a:ext>
            </a:extLst>
          </p:cNvPr>
          <p:cNvPicPr>
            <a:picLocks noChangeAspect="1"/>
          </p:cNvPicPr>
          <p:nvPr/>
        </p:nvPicPr>
        <p:blipFill rotWithShape="1">
          <a:blip r:embed="rId2">
            <a:extLst>
              <a:ext uri="{28A0092B-C50C-407E-A947-70E740481C1C}">
                <a14:useLocalDpi xmlns:a14="http://schemas.microsoft.com/office/drawing/2010/main" val="0"/>
              </a:ext>
            </a:extLst>
          </a:blip>
          <a:srcRect b="15015"/>
          <a:stretch/>
        </p:blipFill>
        <p:spPr>
          <a:xfrm>
            <a:off x="5518205" y="26533"/>
            <a:ext cx="5922164" cy="6804933"/>
          </a:xfrm>
          <a:prstGeom prst="rect">
            <a:avLst/>
          </a:prstGeom>
        </p:spPr>
      </p:pic>
      <p:sp>
        <p:nvSpPr>
          <p:cNvPr id="7" name="TextBox 6">
            <a:extLst>
              <a:ext uri="{FF2B5EF4-FFF2-40B4-BE49-F238E27FC236}">
                <a16:creationId xmlns:a16="http://schemas.microsoft.com/office/drawing/2014/main" id="{2DF3A708-CC40-4F57-B024-E1891CBD943E}"/>
              </a:ext>
            </a:extLst>
          </p:cNvPr>
          <p:cNvSpPr txBox="1"/>
          <p:nvPr/>
        </p:nvSpPr>
        <p:spPr>
          <a:xfrm>
            <a:off x="552450" y="504825"/>
            <a:ext cx="928459" cy="369332"/>
          </a:xfrm>
          <a:prstGeom prst="rect">
            <a:avLst/>
          </a:prstGeom>
          <a:noFill/>
        </p:spPr>
        <p:txBody>
          <a:bodyPr wrap="none" rtlCol="0">
            <a:spAutoFit/>
          </a:bodyPr>
          <a:lstStyle/>
          <a:p>
            <a:r>
              <a:rPr lang="it-IT" dirty="0"/>
              <a:t>VIEWER</a:t>
            </a:r>
            <a:endParaRPr lang="en-US" dirty="0"/>
          </a:p>
        </p:txBody>
      </p:sp>
      <p:sp>
        <p:nvSpPr>
          <p:cNvPr id="8" name="TextBox 7">
            <a:extLst>
              <a:ext uri="{FF2B5EF4-FFF2-40B4-BE49-F238E27FC236}">
                <a16:creationId xmlns:a16="http://schemas.microsoft.com/office/drawing/2014/main" id="{E406E0B8-37D6-48D2-BF25-53921719806F}"/>
              </a:ext>
            </a:extLst>
          </p:cNvPr>
          <p:cNvSpPr txBox="1"/>
          <p:nvPr/>
        </p:nvSpPr>
        <p:spPr>
          <a:xfrm>
            <a:off x="552450" y="1276350"/>
            <a:ext cx="4684296" cy="369332"/>
          </a:xfrm>
          <a:prstGeom prst="rect">
            <a:avLst/>
          </a:prstGeom>
          <a:noFill/>
        </p:spPr>
        <p:txBody>
          <a:bodyPr wrap="none" rtlCol="0">
            <a:spAutoFit/>
          </a:bodyPr>
          <a:lstStyle/>
          <a:p>
            <a:r>
              <a:rPr lang="it-IT" dirty="0" err="1"/>
              <a:t>FetchAdvanced</a:t>
            </a:r>
            <a:r>
              <a:rPr lang="it-IT" dirty="0"/>
              <a:t> (on </a:t>
            </a:r>
            <a:r>
              <a:rPr lang="it-IT" dirty="0" err="1"/>
              <a:t>AdvancedSearch.jsp</a:t>
            </a:r>
            <a:r>
              <a:rPr lang="it-IT" dirty="0"/>
              <a:t> </a:t>
            </a:r>
            <a:r>
              <a:rPr lang="it-IT" dirty="0" err="1"/>
              <a:t>submit</a:t>
            </a:r>
            <a:r>
              <a:rPr lang="it-IT" dirty="0"/>
              <a:t>)</a:t>
            </a:r>
          </a:p>
        </p:txBody>
      </p:sp>
    </p:spTree>
    <p:extLst>
      <p:ext uri="{BB962C8B-B14F-4D97-AF65-F5344CB8AC3E}">
        <p14:creationId xmlns:p14="http://schemas.microsoft.com/office/powerpoint/2010/main" val="366863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875504-C716-4A19-B389-92BEF22459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20038" y="0"/>
            <a:ext cx="7977673" cy="6858000"/>
          </a:xfrm>
          <a:prstGeom prst="rect">
            <a:avLst/>
          </a:prstGeom>
        </p:spPr>
      </p:pic>
      <p:sp>
        <p:nvSpPr>
          <p:cNvPr id="9" name="TextBox 8">
            <a:extLst>
              <a:ext uri="{FF2B5EF4-FFF2-40B4-BE49-F238E27FC236}">
                <a16:creationId xmlns:a16="http://schemas.microsoft.com/office/drawing/2014/main" id="{E5D419F9-322B-4230-913C-A6300FE422FA}"/>
              </a:ext>
            </a:extLst>
          </p:cNvPr>
          <p:cNvSpPr txBox="1"/>
          <p:nvPr/>
        </p:nvSpPr>
        <p:spPr>
          <a:xfrm>
            <a:off x="552450" y="504825"/>
            <a:ext cx="928459" cy="369332"/>
          </a:xfrm>
          <a:prstGeom prst="rect">
            <a:avLst/>
          </a:prstGeom>
          <a:noFill/>
        </p:spPr>
        <p:txBody>
          <a:bodyPr wrap="none" rtlCol="0">
            <a:spAutoFit/>
          </a:bodyPr>
          <a:lstStyle/>
          <a:p>
            <a:r>
              <a:rPr lang="it-IT" dirty="0"/>
              <a:t>VIEWER</a:t>
            </a:r>
            <a:endParaRPr lang="en-US" dirty="0"/>
          </a:p>
        </p:txBody>
      </p:sp>
      <p:sp>
        <p:nvSpPr>
          <p:cNvPr id="10" name="TextBox 9">
            <a:extLst>
              <a:ext uri="{FF2B5EF4-FFF2-40B4-BE49-F238E27FC236}">
                <a16:creationId xmlns:a16="http://schemas.microsoft.com/office/drawing/2014/main" id="{B4A19E33-AF90-4721-9615-59E8BD0D2E6A}"/>
              </a:ext>
            </a:extLst>
          </p:cNvPr>
          <p:cNvSpPr txBox="1"/>
          <p:nvPr/>
        </p:nvSpPr>
        <p:spPr>
          <a:xfrm>
            <a:off x="552451" y="1276349"/>
            <a:ext cx="2540946" cy="923330"/>
          </a:xfrm>
          <a:prstGeom prst="rect">
            <a:avLst/>
          </a:prstGeom>
          <a:noFill/>
        </p:spPr>
        <p:txBody>
          <a:bodyPr wrap="square" rtlCol="0">
            <a:spAutoFit/>
          </a:bodyPr>
          <a:lstStyle/>
          <a:p>
            <a:r>
              <a:rPr lang="it-IT" dirty="0" err="1"/>
              <a:t>FetchCurrent</a:t>
            </a:r>
            <a:r>
              <a:rPr lang="it-IT" dirty="0"/>
              <a:t> (on </a:t>
            </a:r>
            <a:r>
              <a:rPr lang="it-IT" dirty="0" err="1"/>
              <a:t>SearchCurrent.jsp</a:t>
            </a:r>
            <a:r>
              <a:rPr lang="it-IT" dirty="0"/>
              <a:t> </a:t>
            </a:r>
            <a:r>
              <a:rPr lang="it-IT" dirty="0" err="1"/>
              <a:t>submit</a:t>
            </a:r>
            <a:r>
              <a:rPr lang="it-IT" dirty="0"/>
              <a:t>)</a:t>
            </a:r>
          </a:p>
        </p:txBody>
      </p:sp>
    </p:spTree>
    <p:extLst>
      <p:ext uri="{BB962C8B-B14F-4D97-AF65-F5344CB8AC3E}">
        <p14:creationId xmlns:p14="http://schemas.microsoft.com/office/powerpoint/2010/main" val="657249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A31F1531-7241-4F73-BB2D-C50D5017916C}"/>
              </a:ext>
            </a:extLst>
          </p:cNvPr>
          <p:cNvPicPr>
            <a:picLocks noChangeAspect="1"/>
          </p:cNvPicPr>
          <p:nvPr/>
        </p:nvPicPr>
        <p:blipFill rotWithShape="1">
          <a:blip r:embed="rId2">
            <a:extLst>
              <a:ext uri="{28A0092B-C50C-407E-A947-70E740481C1C}">
                <a14:useLocalDpi xmlns:a14="http://schemas.microsoft.com/office/drawing/2010/main" val="0"/>
              </a:ext>
            </a:extLst>
          </a:blip>
          <a:srcRect r="2448" b="4722"/>
          <a:stretch/>
        </p:blipFill>
        <p:spPr>
          <a:xfrm>
            <a:off x="486866" y="553284"/>
            <a:ext cx="11218268" cy="6304716"/>
          </a:xfrm>
          <a:prstGeom prst="rect">
            <a:avLst/>
          </a:prstGeom>
        </p:spPr>
      </p:pic>
      <p:sp>
        <p:nvSpPr>
          <p:cNvPr id="7" name="TextBox 6">
            <a:extLst>
              <a:ext uri="{FF2B5EF4-FFF2-40B4-BE49-F238E27FC236}">
                <a16:creationId xmlns:a16="http://schemas.microsoft.com/office/drawing/2014/main" id="{30DF88DE-1143-4E66-99F1-97B540D93919}"/>
              </a:ext>
            </a:extLst>
          </p:cNvPr>
          <p:cNvSpPr txBox="1"/>
          <p:nvPr/>
        </p:nvSpPr>
        <p:spPr>
          <a:xfrm>
            <a:off x="486866" y="183952"/>
            <a:ext cx="2095061" cy="369332"/>
          </a:xfrm>
          <a:prstGeom prst="rect">
            <a:avLst/>
          </a:prstGeom>
          <a:noFill/>
        </p:spPr>
        <p:txBody>
          <a:bodyPr wrap="none" rtlCol="0">
            <a:spAutoFit/>
          </a:bodyPr>
          <a:lstStyle/>
          <a:p>
            <a:r>
              <a:rPr lang="it-IT" dirty="0"/>
              <a:t>EDITOR index access</a:t>
            </a:r>
            <a:endParaRPr lang="en-US" dirty="0"/>
          </a:p>
        </p:txBody>
      </p:sp>
    </p:spTree>
    <p:extLst>
      <p:ext uri="{BB962C8B-B14F-4D97-AF65-F5344CB8AC3E}">
        <p14:creationId xmlns:p14="http://schemas.microsoft.com/office/powerpoint/2010/main" val="205199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newspaper&#10;&#10;Description automatically generated">
            <a:extLst>
              <a:ext uri="{FF2B5EF4-FFF2-40B4-BE49-F238E27FC236}">
                <a16:creationId xmlns:a16="http://schemas.microsoft.com/office/drawing/2014/main" id="{46C57F5F-E47F-40E4-8BD0-1D390EE44248}"/>
              </a:ext>
            </a:extLst>
          </p:cNvPr>
          <p:cNvPicPr>
            <a:picLocks noChangeAspect="1"/>
          </p:cNvPicPr>
          <p:nvPr/>
        </p:nvPicPr>
        <p:blipFill rotWithShape="1">
          <a:blip r:embed="rId2">
            <a:extLst>
              <a:ext uri="{28A0092B-C50C-407E-A947-70E740481C1C}">
                <a14:useLocalDpi xmlns:a14="http://schemas.microsoft.com/office/drawing/2010/main" val="0"/>
              </a:ext>
            </a:extLst>
          </a:blip>
          <a:srcRect r="2021"/>
          <a:stretch/>
        </p:blipFill>
        <p:spPr>
          <a:xfrm>
            <a:off x="123217" y="1271989"/>
            <a:ext cx="11945566" cy="5131143"/>
          </a:xfrm>
          <a:prstGeom prst="rect">
            <a:avLst/>
          </a:prstGeom>
        </p:spPr>
      </p:pic>
      <p:sp>
        <p:nvSpPr>
          <p:cNvPr id="7" name="TextBox 6">
            <a:extLst>
              <a:ext uri="{FF2B5EF4-FFF2-40B4-BE49-F238E27FC236}">
                <a16:creationId xmlns:a16="http://schemas.microsoft.com/office/drawing/2014/main" id="{C46983D7-14F6-4378-966D-91D2CD8B0791}"/>
              </a:ext>
            </a:extLst>
          </p:cNvPr>
          <p:cNvSpPr txBox="1"/>
          <p:nvPr/>
        </p:nvSpPr>
        <p:spPr>
          <a:xfrm>
            <a:off x="389106" y="544749"/>
            <a:ext cx="2808846" cy="369332"/>
          </a:xfrm>
          <a:prstGeom prst="rect">
            <a:avLst/>
          </a:prstGeom>
          <a:noFill/>
        </p:spPr>
        <p:txBody>
          <a:bodyPr wrap="none" rtlCol="0">
            <a:spAutoFit/>
          </a:bodyPr>
          <a:lstStyle/>
          <a:p>
            <a:r>
              <a:rPr lang="it-IT" dirty="0"/>
              <a:t>EDITOR </a:t>
            </a:r>
            <a:r>
              <a:rPr lang="it-IT" dirty="0" err="1"/>
              <a:t>is</a:t>
            </a:r>
            <a:r>
              <a:rPr lang="it-IT" dirty="0"/>
              <a:t> user </a:t>
            </a:r>
            <a:r>
              <a:rPr lang="it-IT" dirty="0" err="1"/>
              <a:t>logged</a:t>
            </a:r>
            <a:r>
              <a:rPr lang="it-IT" dirty="0"/>
              <a:t> check</a:t>
            </a:r>
            <a:endParaRPr lang="en-US" dirty="0"/>
          </a:p>
        </p:txBody>
      </p:sp>
    </p:spTree>
    <p:extLst>
      <p:ext uri="{BB962C8B-B14F-4D97-AF65-F5344CB8AC3E}">
        <p14:creationId xmlns:p14="http://schemas.microsoft.com/office/powerpoint/2010/main" val="4065792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978958-7D6D-4795-B2EE-96558CFD17DD}"/>
              </a:ext>
            </a:extLst>
          </p:cNvPr>
          <p:cNvSpPr txBox="1"/>
          <p:nvPr/>
        </p:nvSpPr>
        <p:spPr>
          <a:xfrm>
            <a:off x="532874" y="755403"/>
            <a:ext cx="11126252" cy="5632311"/>
          </a:xfrm>
          <a:prstGeom prst="rect">
            <a:avLst/>
          </a:prstGeom>
          <a:noFill/>
        </p:spPr>
        <p:txBody>
          <a:bodyPr wrap="square" rtlCol="0">
            <a:spAutoFit/>
          </a:bodyPr>
          <a:lstStyle/>
          <a:p>
            <a:r>
              <a:rPr lang="it-IT" dirty="0"/>
              <a:t>Attraverso un sistema di soglie di allarme a più livelli (1, 2, 3, 4), la Protezione Civile dà l’allerta per fenomeni di maltempo (bufere, piogge violente, nevicate intense...) e altri rischi (terremoti, sismi). </a:t>
            </a:r>
            <a:endParaRPr lang="en-US" dirty="0"/>
          </a:p>
          <a:p>
            <a:r>
              <a:rPr lang="it-IT" dirty="0"/>
              <a:t> </a:t>
            </a:r>
            <a:endParaRPr lang="en-US" dirty="0"/>
          </a:p>
          <a:p>
            <a:r>
              <a:rPr lang="it-IT" dirty="0"/>
              <a:t>Le allerte sono riferite ai codici di avviamento postale (CAP). I dati sono mantenuti costantemente aggiornati dagli operatori territoriali, che dispongono di dati forniti da sottosistemi software esterni che elaborano continuamente i dati grezzi per i diversi fenomeni, con granularità 4 ore, da cui gli operatori deducono le previsioni definitive, che inseriranno nel sistema.</a:t>
            </a:r>
            <a:endParaRPr lang="en-US" dirty="0"/>
          </a:p>
          <a:p>
            <a:r>
              <a:rPr lang="it-IT" dirty="0"/>
              <a:t> </a:t>
            </a:r>
            <a:endParaRPr lang="en-US" dirty="0"/>
          </a:p>
          <a:p>
            <a:r>
              <a:rPr lang="it-IT" dirty="0"/>
              <a:t>Il sistema registra tutte le previsioni dei fenomeni/eventi e ne mantiene un registro storico.   Ogni evento ha un tipo (meteorologico, terroristico e simico) identificato da un ID, un testo, uno o più CAP, un istante di inizio e uno di fine, un livello di pericolosità, una sorgente (</a:t>
            </a:r>
            <a:r>
              <a:rPr lang="it-IT" dirty="0" err="1"/>
              <a:t>forecastID</a:t>
            </a:r>
            <a:r>
              <a:rPr lang="it-IT" dirty="0"/>
              <a:t>) e altri dettagli relativi allo specifico tipo di evento (tipo di evento meteorologico per gli eventi meteorologici, CAP epicentro per gli eventi sismici </a:t>
            </a:r>
            <a:r>
              <a:rPr lang="it-IT" dirty="0" err="1"/>
              <a:t>ecc</a:t>
            </a:r>
            <a:r>
              <a:rPr lang="it-IT" dirty="0"/>
              <a:t>). Il sistema tiene traccia di tutti gli eventi ricevuti in ordine di tempo.</a:t>
            </a:r>
            <a:endParaRPr lang="en-US" dirty="0"/>
          </a:p>
          <a:p>
            <a:r>
              <a:rPr lang="it-IT" dirty="0"/>
              <a:t>Il sistema tiene anche traccia degli eventi correnti. Per evento corrente si intende un evento in corso per ogni CAP nel giorno corrente nell’istante corrente.</a:t>
            </a:r>
            <a:endParaRPr lang="en-US" dirty="0"/>
          </a:p>
          <a:p>
            <a:r>
              <a:rPr lang="it-IT" dirty="0"/>
              <a:t>Un evento, una volta trascorso l’istante di fine senza essere stato annullato o modificato, è considerato accaduto e non è più modificabile, ma solo visualizzabile dagli utenti con un’apposita ricerca; passa quindi in archivio storico ed è visibile mediante una “ricerca avanzata” con apposita selezione di “istante temporale” o “periodo di tempo” da parte degli utenti.</a:t>
            </a:r>
            <a:endParaRPr lang="en-US" dirty="0"/>
          </a:p>
          <a:p>
            <a:endParaRPr lang="en-US" dirty="0"/>
          </a:p>
        </p:txBody>
      </p:sp>
    </p:spTree>
    <p:extLst>
      <p:ext uri="{BB962C8B-B14F-4D97-AF65-F5344CB8AC3E}">
        <p14:creationId xmlns:p14="http://schemas.microsoft.com/office/powerpoint/2010/main" val="3546727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CA0052-5698-4486-8B53-AFAB66F3F5DE}"/>
              </a:ext>
            </a:extLst>
          </p:cNvPr>
          <p:cNvSpPr txBox="1"/>
          <p:nvPr/>
        </p:nvSpPr>
        <p:spPr>
          <a:xfrm>
            <a:off x="377686" y="719593"/>
            <a:ext cx="880241" cy="369332"/>
          </a:xfrm>
          <a:prstGeom prst="rect">
            <a:avLst/>
          </a:prstGeom>
          <a:noFill/>
        </p:spPr>
        <p:txBody>
          <a:bodyPr wrap="none" rtlCol="0">
            <a:spAutoFit/>
          </a:bodyPr>
          <a:lstStyle/>
          <a:p>
            <a:r>
              <a:rPr lang="it-IT" dirty="0"/>
              <a:t>EDITOR</a:t>
            </a:r>
            <a:endParaRPr lang="en-US" dirty="0"/>
          </a:p>
        </p:txBody>
      </p:sp>
      <p:sp>
        <p:nvSpPr>
          <p:cNvPr id="6" name="TextBox 5">
            <a:extLst>
              <a:ext uri="{FF2B5EF4-FFF2-40B4-BE49-F238E27FC236}">
                <a16:creationId xmlns:a16="http://schemas.microsoft.com/office/drawing/2014/main" id="{1B8E4B1A-B679-4740-90A7-2D918F3DE712}"/>
              </a:ext>
            </a:extLst>
          </p:cNvPr>
          <p:cNvSpPr txBox="1"/>
          <p:nvPr/>
        </p:nvSpPr>
        <p:spPr>
          <a:xfrm>
            <a:off x="377686" y="1284135"/>
            <a:ext cx="688009" cy="369332"/>
          </a:xfrm>
          <a:prstGeom prst="rect">
            <a:avLst/>
          </a:prstGeom>
          <a:noFill/>
        </p:spPr>
        <p:txBody>
          <a:bodyPr wrap="none" rtlCol="0">
            <a:spAutoFit/>
          </a:bodyPr>
          <a:lstStyle/>
          <a:p>
            <a:r>
              <a:rPr lang="it-IT" dirty="0"/>
              <a:t>Login</a:t>
            </a:r>
            <a:endParaRPr lang="en-US" dirty="0"/>
          </a:p>
        </p:txBody>
      </p:sp>
      <p:pic>
        <p:nvPicPr>
          <p:cNvPr id="8" name="Picture 7" descr="A screenshot of a cell phone&#10;&#10;Description automatically generated">
            <a:extLst>
              <a:ext uri="{FF2B5EF4-FFF2-40B4-BE49-F238E27FC236}">
                <a16:creationId xmlns:a16="http://schemas.microsoft.com/office/drawing/2014/main" id="{3A08FE7B-41E8-45F3-BEF2-501346B1D0B5}"/>
              </a:ext>
            </a:extLst>
          </p:cNvPr>
          <p:cNvPicPr>
            <a:picLocks noChangeAspect="1"/>
          </p:cNvPicPr>
          <p:nvPr/>
        </p:nvPicPr>
        <p:blipFill rotWithShape="1">
          <a:blip r:embed="rId2">
            <a:extLst>
              <a:ext uri="{28A0092B-C50C-407E-A947-70E740481C1C}">
                <a14:useLocalDpi xmlns:a14="http://schemas.microsoft.com/office/drawing/2010/main" val="0"/>
              </a:ext>
            </a:extLst>
          </a:blip>
          <a:srcRect r="3148" b="4290"/>
          <a:stretch/>
        </p:blipFill>
        <p:spPr>
          <a:xfrm>
            <a:off x="1529964" y="147099"/>
            <a:ext cx="10415547" cy="6563802"/>
          </a:xfrm>
          <a:prstGeom prst="rect">
            <a:avLst/>
          </a:prstGeom>
        </p:spPr>
      </p:pic>
    </p:spTree>
    <p:extLst>
      <p:ext uri="{BB962C8B-B14F-4D97-AF65-F5344CB8AC3E}">
        <p14:creationId xmlns:p14="http://schemas.microsoft.com/office/powerpoint/2010/main" val="525100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CB0C77DB-B6FB-4662-B7BA-6EB5047913E4}"/>
              </a:ext>
            </a:extLst>
          </p:cNvPr>
          <p:cNvPicPr>
            <a:picLocks noChangeAspect="1"/>
          </p:cNvPicPr>
          <p:nvPr/>
        </p:nvPicPr>
        <p:blipFill rotWithShape="1">
          <a:blip r:embed="rId2">
            <a:extLst>
              <a:ext uri="{28A0092B-C50C-407E-A947-70E740481C1C}">
                <a14:useLocalDpi xmlns:a14="http://schemas.microsoft.com/office/drawing/2010/main" val="0"/>
              </a:ext>
            </a:extLst>
          </a:blip>
          <a:srcRect r="3029" b="2778"/>
          <a:stretch/>
        </p:blipFill>
        <p:spPr>
          <a:xfrm>
            <a:off x="3175857" y="0"/>
            <a:ext cx="5825154" cy="6858000"/>
          </a:xfrm>
          <a:prstGeom prst="rect">
            <a:avLst/>
          </a:prstGeom>
        </p:spPr>
      </p:pic>
      <p:sp>
        <p:nvSpPr>
          <p:cNvPr id="7" name="TextBox 6">
            <a:extLst>
              <a:ext uri="{FF2B5EF4-FFF2-40B4-BE49-F238E27FC236}">
                <a16:creationId xmlns:a16="http://schemas.microsoft.com/office/drawing/2014/main" id="{9055F143-6FC7-4C59-88DD-2DA6759603C3}"/>
              </a:ext>
            </a:extLst>
          </p:cNvPr>
          <p:cNvSpPr txBox="1"/>
          <p:nvPr/>
        </p:nvSpPr>
        <p:spPr>
          <a:xfrm>
            <a:off x="304801" y="342900"/>
            <a:ext cx="2457450" cy="1200329"/>
          </a:xfrm>
          <a:prstGeom prst="rect">
            <a:avLst/>
          </a:prstGeom>
          <a:noFill/>
        </p:spPr>
        <p:txBody>
          <a:bodyPr wrap="square" rtlCol="0">
            <a:spAutoFit/>
          </a:bodyPr>
          <a:lstStyle/>
          <a:p>
            <a:r>
              <a:rPr lang="it-IT" dirty="0"/>
              <a:t>EDITOR</a:t>
            </a:r>
          </a:p>
          <a:p>
            <a:r>
              <a:rPr lang="it-IT" dirty="0"/>
              <a:t>Show editor </a:t>
            </a:r>
            <a:r>
              <a:rPr lang="it-IT" dirty="0" err="1"/>
              <a:t>when</a:t>
            </a:r>
            <a:r>
              <a:rPr lang="it-IT" dirty="0"/>
              <a:t> event </a:t>
            </a:r>
            <a:r>
              <a:rPr lang="it-IT" dirty="0" err="1"/>
              <a:t>is</a:t>
            </a:r>
            <a:r>
              <a:rPr lang="it-IT" dirty="0"/>
              <a:t> </a:t>
            </a:r>
            <a:r>
              <a:rPr lang="it-IT" dirty="0" err="1"/>
              <a:t>chosen</a:t>
            </a:r>
            <a:r>
              <a:rPr lang="it-IT" dirty="0"/>
              <a:t> from </a:t>
            </a:r>
            <a:r>
              <a:rPr lang="it-IT" dirty="0" err="1"/>
              <a:t>editable</a:t>
            </a:r>
            <a:r>
              <a:rPr lang="it-IT" dirty="0"/>
              <a:t> list (in index)</a:t>
            </a:r>
          </a:p>
        </p:txBody>
      </p:sp>
    </p:spTree>
    <p:extLst>
      <p:ext uri="{BB962C8B-B14F-4D97-AF65-F5344CB8AC3E}">
        <p14:creationId xmlns:p14="http://schemas.microsoft.com/office/powerpoint/2010/main" val="326992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window&#10;&#10;Description automatically generated">
            <a:extLst>
              <a:ext uri="{FF2B5EF4-FFF2-40B4-BE49-F238E27FC236}">
                <a16:creationId xmlns:a16="http://schemas.microsoft.com/office/drawing/2014/main" id="{6C304E34-746F-4C2A-B01C-BCFA4B731136}"/>
              </a:ext>
            </a:extLst>
          </p:cNvPr>
          <p:cNvPicPr>
            <a:picLocks noChangeAspect="1"/>
          </p:cNvPicPr>
          <p:nvPr/>
        </p:nvPicPr>
        <p:blipFill rotWithShape="1">
          <a:blip r:embed="rId2">
            <a:extLst>
              <a:ext uri="{28A0092B-C50C-407E-A947-70E740481C1C}">
                <a14:useLocalDpi xmlns:a14="http://schemas.microsoft.com/office/drawing/2010/main" val="0"/>
              </a:ext>
            </a:extLst>
          </a:blip>
          <a:srcRect r="2061" b="3889"/>
          <a:stretch/>
        </p:blipFill>
        <p:spPr>
          <a:xfrm>
            <a:off x="5122650" y="0"/>
            <a:ext cx="5993025" cy="6858000"/>
          </a:xfrm>
          <a:prstGeom prst="rect">
            <a:avLst/>
          </a:prstGeom>
        </p:spPr>
      </p:pic>
      <p:sp>
        <p:nvSpPr>
          <p:cNvPr id="9" name="TextBox 8">
            <a:extLst>
              <a:ext uri="{FF2B5EF4-FFF2-40B4-BE49-F238E27FC236}">
                <a16:creationId xmlns:a16="http://schemas.microsoft.com/office/drawing/2014/main" id="{40E59F84-0504-4598-9366-065354447661}"/>
              </a:ext>
            </a:extLst>
          </p:cNvPr>
          <p:cNvSpPr txBox="1"/>
          <p:nvPr/>
        </p:nvSpPr>
        <p:spPr>
          <a:xfrm>
            <a:off x="666750" y="628650"/>
            <a:ext cx="2061590" cy="923330"/>
          </a:xfrm>
          <a:prstGeom prst="rect">
            <a:avLst/>
          </a:prstGeom>
          <a:noFill/>
        </p:spPr>
        <p:txBody>
          <a:bodyPr wrap="none" rtlCol="0">
            <a:spAutoFit/>
          </a:bodyPr>
          <a:lstStyle/>
          <a:p>
            <a:r>
              <a:rPr lang="it-IT" dirty="0"/>
              <a:t>EDITOR</a:t>
            </a:r>
          </a:p>
          <a:p>
            <a:r>
              <a:rPr lang="it-IT" dirty="0" err="1"/>
              <a:t>Edited</a:t>
            </a:r>
            <a:r>
              <a:rPr lang="it-IT" dirty="0"/>
              <a:t> event </a:t>
            </a:r>
            <a:r>
              <a:rPr lang="it-IT" dirty="0" err="1"/>
              <a:t>submit</a:t>
            </a:r>
            <a:endParaRPr lang="it-IT" dirty="0"/>
          </a:p>
          <a:p>
            <a:r>
              <a:rPr lang="it-IT" dirty="0"/>
              <a:t>(from </a:t>
            </a:r>
            <a:r>
              <a:rPr lang="it-IT" dirty="0" err="1"/>
              <a:t>getEditor</a:t>
            </a:r>
            <a:r>
              <a:rPr lang="it-IT" dirty="0"/>
              <a:t>)</a:t>
            </a:r>
          </a:p>
        </p:txBody>
      </p:sp>
    </p:spTree>
    <p:extLst>
      <p:ext uri="{BB962C8B-B14F-4D97-AF65-F5344CB8AC3E}">
        <p14:creationId xmlns:p14="http://schemas.microsoft.com/office/powerpoint/2010/main" val="399513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woman&#10;&#10;Description automatically generated">
            <a:extLst>
              <a:ext uri="{FF2B5EF4-FFF2-40B4-BE49-F238E27FC236}">
                <a16:creationId xmlns:a16="http://schemas.microsoft.com/office/drawing/2014/main" id="{223529CD-E752-42B6-92B4-0A8B6D51D4E6}"/>
              </a:ext>
            </a:extLst>
          </p:cNvPr>
          <p:cNvPicPr>
            <a:picLocks noChangeAspect="1"/>
          </p:cNvPicPr>
          <p:nvPr/>
        </p:nvPicPr>
        <p:blipFill rotWithShape="1">
          <a:blip r:embed="rId2">
            <a:extLst>
              <a:ext uri="{28A0092B-C50C-407E-A947-70E740481C1C}">
                <a14:useLocalDpi xmlns:a14="http://schemas.microsoft.com/office/drawing/2010/main" val="0"/>
              </a:ext>
            </a:extLst>
          </a:blip>
          <a:srcRect r="2229" b="4762"/>
          <a:stretch/>
        </p:blipFill>
        <p:spPr>
          <a:xfrm>
            <a:off x="3516724" y="32657"/>
            <a:ext cx="8379505" cy="6764694"/>
          </a:xfrm>
          <a:prstGeom prst="rect">
            <a:avLst/>
          </a:prstGeom>
        </p:spPr>
      </p:pic>
      <p:sp>
        <p:nvSpPr>
          <p:cNvPr id="11" name="TextBox 10">
            <a:extLst>
              <a:ext uri="{FF2B5EF4-FFF2-40B4-BE49-F238E27FC236}">
                <a16:creationId xmlns:a16="http://schemas.microsoft.com/office/drawing/2014/main" id="{B5166BBB-450E-4895-A3C0-5692807B9D9A}"/>
              </a:ext>
            </a:extLst>
          </p:cNvPr>
          <p:cNvSpPr txBox="1"/>
          <p:nvPr/>
        </p:nvSpPr>
        <p:spPr>
          <a:xfrm>
            <a:off x="410547" y="662473"/>
            <a:ext cx="2505879" cy="1200329"/>
          </a:xfrm>
          <a:prstGeom prst="rect">
            <a:avLst/>
          </a:prstGeom>
          <a:noFill/>
        </p:spPr>
        <p:txBody>
          <a:bodyPr wrap="none" rtlCol="0">
            <a:spAutoFit/>
          </a:bodyPr>
          <a:lstStyle/>
          <a:p>
            <a:r>
              <a:rPr lang="it-IT" dirty="0"/>
              <a:t>EDITOR</a:t>
            </a:r>
          </a:p>
          <a:p>
            <a:r>
              <a:rPr lang="it-IT" dirty="0"/>
              <a:t>«delete event» </a:t>
            </a:r>
            <a:r>
              <a:rPr lang="it-IT" dirty="0" err="1"/>
              <a:t>submit</a:t>
            </a:r>
            <a:endParaRPr lang="it-IT" dirty="0"/>
          </a:p>
          <a:p>
            <a:endParaRPr lang="it-IT" dirty="0"/>
          </a:p>
          <a:p>
            <a:r>
              <a:rPr lang="it-IT" dirty="0"/>
              <a:t>(from index or </a:t>
            </a:r>
            <a:r>
              <a:rPr lang="it-IT" dirty="0" err="1"/>
              <a:t>getEditor</a:t>
            </a:r>
            <a:r>
              <a:rPr lang="it-IT" dirty="0"/>
              <a:t>)</a:t>
            </a:r>
            <a:endParaRPr lang="en-US" dirty="0"/>
          </a:p>
        </p:txBody>
      </p:sp>
    </p:spTree>
    <p:extLst>
      <p:ext uri="{BB962C8B-B14F-4D97-AF65-F5344CB8AC3E}">
        <p14:creationId xmlns:p14="http://schemas.microsoft.com/office/powerpoint/2010/main" val="123158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ign on a window&#10;&#10;Description automatically generated">
            <a:extLst>
              <a:ext uri="{FF2B5EF4-FFF2-40B4-BE49-F238E27FC236}">
                <a16:creationId xmlns:a16="http://schemas.microsoft.com/office/drawing/2014/main" id="{ECBD7806-7920-474F-A8A3-68B3F94B998A}"/>
              </a:ext>
            </a:extLst>
          </p:cNvPr>
          <p:cNvPicPr>
            <a:picLocks noChangeAspect="1"/>
          </p:cNvPicPr>
          <p:nvPr/>
        </p:nvPicPr>
        <p:blipFill rotWithShape="1">
          <a:blip r:embed="rId2">
            <a:extLst>
              <a:ext uri="{28A0092B-C50C-407E-A947-70E740481C1C}">
                <a14:useLocalDpi xmlns:a14="http://schemas.microsoft.com/office/drawing/2010/main" val="0"/>
              </a:ext>
            </a:extLst>
          </a:blip>
          <a:srcRect r="1784" b="1666"/>
          <a:stretch/>
        </p:blipFill>
        <p:spPr>
          <a:xfrm>
            <a:off x="4145954" y="0"/>
            <a:ext cx="7320326" cy="6858000"/>
          </a:xfrm>
          <a:prstGeom prst="rect">
            <a:avLst/>
          </a:prstGeom>
        </p:spPr>
      </p:pic>
      <p:sp>
        <p:nvSpPr>
          <p:cNvPr id="7" name="TextBox 6">
            <a:extLst>
              <a:ext uri="{FF2B5EF4-FFF2-40B4-BE49-F238E27FC236}">
                <a16:creationId xmlns:a16="http://schemas.microsoft.com/office/drawing/2014/main" id="{25C258FE-FA47-4F09-900E-91A0DB443C6D}"/>
              </a:ext>
            </a:extLst>
          </p:cNvPr>
          <p:cNvSpPr txBox="1"/>
          <p:nvPr/>
        </p:nvSpPr>
        <p:spPr>
          <a:xfrm>
            <a:off x="409575" y="523875"/>
            <a:ext cx="2080762" cy="923330"/>
          </a:xfrm>
          <a:prstGeom prst="rect">
            <a:avLst/>
          </a:prstGeom>
          <a:noFill/>
        </p:spPr>
        <p:txBody>
          <a:bodyPr wrap="none" rtlCol="0">
            <a:spAutoFit/>
          </a:bodyPr>
          <a:lstStyle/>
          <a:p>
            <a:r>
              <a:rPr lang="it-IT" dirty="0"/>
              <a:t>EDITOR</a:t>
            </a:r>
          </a:p>
          <a:p>
            <a:r>
              <a:rPr lang="it-IT" dirty="0"/>
              <a:t>New event </a:t>
            </a:r>
            <a:r>
              <a:rPr lang="it-IT" dirty="0" err="1"/>
              <a:t>insertion</a:t>
            </a:r>
            <a:endParaRPr lang="it-IT" dirty="0"/>
          </a:p>
          <a:p>
            <a:r>
              <a:rPr lang="it-IT" dirty="0"/>
              <a:t>(from index)</a:t>
            </a:r>
            <a:endParaRPr lang="en-US" dirty="0"/>
          </a:p>
        </p:txBody>
      </p:sp>
    </p:spTree>
    <p:extLst>
      <p:ext uri="{BB962C8B-B14F-4D97-AF65-F5344CB8AC3E}">
        <p14:creationId xmlns:p14="http://schemas.microsoft.com/office/powerpoint/2010/main" val="287863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61EA-03FB-4412-A23F-3A94038196FE}"/>
              </a:ext>
            </a:extLst>
          </p:cNvPr>
          <p:cNvSpPr>
            <a:spLocks noGrp="1"/>
          </p:cNvSpPr>
          <p:nvPr>
            <p:ph type="title"/>
          </p:nvPr>
        </p:nvSpPr>
        <p:spPr/>
        <p:txBody>
          <a:bodyPr/>
          <a:lstStyle/>
          <a:p>
            <a:r>
              <a:rPr lang="it-IT" dirty="0"/>
              <a:t>TODO:</a:t>
            </a:r>
            <a:endParaRPr lang="en-US" dirty="0"/>
          </a:p>
        </p:txBody>
      </p:sp>
      <p:sp>
        <p:nvSpPr>
          <p:cNvPr id="5" name="TextBox 4">
            <a:extLst>
              <a:ext uri="{FF2B5EF4-FFF2-40B4-BE49-F238E27FC236}">
                <a16:creationId xmlns:a16="http://schemas.microsoft.com/office/drawing/2014/main" id="{5B1C73A1-829A-4945-89B3-2AC3DFEAD394}"/>
              </a:ext>
            </a:extLst>
          </p:cNvPr>
          <p:cNvSpPr txBox="1"/>
          <p:nvPr/>
        </p:nvSpPr>
        <p:spPr>
          <a:xfrm>
            <a:off x="699715" y="1630017"/>
            <a:ext cx="10114059" cy="2585323"/>
          </a:xfrm>
          <a:prstGeom prst="rect">
            <a:avLst/>
          </a:prstGeom>
          <a:noFill/>
        </p:spPr>
        <p:txBody>
          <a:bodyPr wrap="square" rtlCol="0">
            <a:spAutoFit/>
          </a:bodyPr>
          <a:lstStyle/>
          <a:p>
            <a:pPr marL="285750" indent="-285750">
              <a:buFont typeface="Arial" panose="020B0604020202020204" pitchFamily="34" charset="0"/>
              <a:buChar char="•"/>
            </a:pPr>
            <a:r>
              <a:rPr lang="it-IT" dirty="0"/>
              <a:t>Using a connection pool </a:t>
            </a:r>
            <a:r>
              <a:rPr lang="it-IT" dirty="0" err="1"/>
              <a:t>would</a:t>
            </a:r>
            <a:r>
              <a:rPr lang="it-IT" dirty="0"/>
              <a:t> be cool</a:t>
            </a:r>
          </a:p>
          <a:p>
            <a:pPr marL="285750" indent="-285750">
              <a:buFont typeface="Arial" panose="020B0604020202020204" pitchFamily="34" charset="0"/>
              <a:buChar char="•"/>
            </a:pPr>
            <a:r>
              <a:rPr lang="it-IT" dirty="0" err="1"/>
              <a:t>Everything</a:t>
            </a:r>
            <a:r>
              <a:rPr lang="it-IT" dirty="0"/>
              <a:t> in </a:t>
            </a:r>
            <a:r>
              <a:rPr lang="it-IT" dirty="0" err="1"/>
              <a:t>this</a:t>
            </a:r>
            <a:r>
              <a:rPr lang="it-IT" dirty="0"/>
              <a:t> project </a:t>
            </a:r>
            <a:r>
              <a:rPr lang="it-IT" dirty="0" err="1"/>
              <a:t>is</a:t>
            </a:r>
            <a:r>
              <a:rPr lang="it-IT" dirty="0"/>
              <a:t> </a:t>
            </a:r>
            <a:r>
              <a:rPr lang="it-IT" dirty="0" err="1"/>
              <a:t>timezone</a:t>
            </a:r>
            <a:r>
              <a:rPr lang="it-IT" dirty="0"/>
              <a:t> </a:t>
            </a:r>
            <a:r>
              <a:rPr lang="it-IT" dirty="0" err="1"/>
              <a:t>proof</a:t>
            </a:r>
            <a:r>
              <a:rPr lang="it-IT" dirty="0"/>
              <a:t>, </a:t>
            </a:r>
            <a:r>
              <a:rPr lang="it-IT" dirty="0" err="1"/>
              <a:t>but</a:t>
            </a:r>
            <a:r>
              <a:rPr lang="it-IT" dirty="0"/>
              <a:t> some </a:t>
            </a:r>
            <a:r>
              <a:rPr lang="it-IT" dirty="0" err="1"/>
              <a:t>details</a:t>
            </a:r>
            <a:r>
              <a:rPr lang="it-IT" dirty="0"/>
              <a:t> </a:t>
            </a:r>
            <a:r>
              <a:rPr lang="it-IT" dirty="0" err="1"/>
              <a:t>could</a:t>
            </a:r>
            <a:r>
              <a:rPr lang="it-IT" dirty="0"/>
              <a:t> be </a:t>
            </a:r>
            <a:r>
              <a:rPr lang="it-IT" dirty="0" err="1"/>
              <a:t>refined</a:t>
            </a:r>
            <a:r>
              <a:rPr lang="it-IT" dirty="0"/>
              <a:t>: «Data inizio» and «Data fine» </a:t>
            </a:r>
            <a:r>
              <a:rPr lang="it-IT" dirty="0" err="1"/>
              <a:t>values</a:t>
            </a:r>
            <a:r>
              <a:rPr lang="it-IT" dirty="0"/>
              <a:t> </a:t>
            </a:r>
            <a:r>
              <a:rPr lang="it-IT" dirty="0" err="1"/>
              <a:t>shown</a:t>
            </a:r>
            <a:r>
              <a:rPr lang="it-IT" dirty="0"/>
              <a:t> in events </a:t>
            </a:r>
            <a:r>
              <a:rPr lang="it-IT" dirty="0" err="1"/>
              <a:t>tables</a:t>
            </a:r>
            <a:r>
              <a:rPr lang="it-IT" dirty="0"/>
              <a:t> are </a:t>
            </a:r>
            <a:r>
              <a:rPr lang="it-IT" dirty="0" err="1"/>
              <a:t>printed</a:t>
            </a:r>
            <a:r>
              <a:rPr lang="it-IT" dirty="0"/>
              <a:t> server-side from a Date </a:t>
            </a:r>
            <a:r>
              <a:rPr lang="it-IT" dirty="0" err="1"/>
              <a:t>object</a:t>
            </a:r>
            <a:r>
              <a:rPr lang="it-IT" dirty="0"/>
              <a:t>, so the «</a:t>
            </a:r>
            <a:r>
              <a:rPr lang="it-IT" dirty="0" err="1"/>
              <a:t>timezone</a:t>
            </a:r>
            <a:r>
              <a:rPr lang="it-IT" dirty="0"/>
              <a:t> </a:t>
            </a:r>
            <a:r>
              <a:rPr lang="it-IT" dirty="0" err="1"/>
              <a:t>problem</a:t>
            </a:r>
            <a:r>
              <a:rPr lang="it-IT" dirty="0"/>
              <a:t>» </a:t>
            </a:r>
            <a:r>
              <a:rPr lang="it-IT" dirty="0" err="1"/>
              <a:t>is</a:t>
            </a:r>
            <a:r>
              <a:rPr lang="it-IT" dirty="0"/>
              <a:t> </a:t>
            </a:r>
            <a:r>
              <a:rPr lang="it-IT" dirty="0" err="1"/>
              <a:t>handled</a:t>
            </a:r>
            <a:r>
              <a:rPr lang="it-IT" dirty="0"/>
              <a:t> </a:t>
            </a:r>
            <a:r>
              <a:rPr lang="it-IT" dirty="0" err="1"/>
              <a:t>automatically</a:t>
            </a:r>
            <a:r>
              <a:rPr lang="it-IT" dirty="0"/>
              <a:t> by Java EE and I </a:t>
            </a:r>
            <a:r>
              <a:rPr lang="it-IT" dirty="0" err="1"/>
              <a:t>don’t</a:t>
            </a:r>
            <a:r>
              <a:rPr lang="it-IT" dirty="0"/>
              <a:t> know </a:t>
            </a:r>
            <a:r>
              <a:rPr lang="it-IT" dirty="0" err="1"/>
              <a:t>how</a:t>
            </a:r>
            <a:r>
              <a:rPr lang="it-IT" dirty="0"/>
              <a:t> it handles it </a:t>
            </a:r>
            <a:r>
              <a:rPr lang="it-IT" dirty="0" err="1"/>
              <a:t>internally</a:t>
            </a:r>
            <a:r>
              <a:rPr lang="it-IT" dirty="0"/>
              <a:t> (I </a:t>
            </a:r>
            <a:r>
              <a:rPr lang="it-IT" dirty="0" err="1"/>
              <a:t>don’t</a:t>
            </a:r>
            <a:r>
              <a:rPr lang="it-IT" dirty="0"/>
              <a:t> know </a:t>
            </a:r>
            <a:r>
              <a:rPr lang="it-IT" dirty="0" err="1"/>
              <a:t>if</a:t>
            </a:r>
            <a:r>
              <a:rPr lang="it-IT" dirty="0"/>
              <a:t> it </a:t>
            </a:r>
            <a:r>
              <a:rPr lang="it-IT" dirty="0" err="1"/>
              <a:t>uses</a:t>
            </a:r>
            <a:r>
              <a:rPr lang="it-IT" dirty="0"/>
              <a:t> server time-zone (UTC?) or </a:t>
            </a:r>
            <a:r>
              <a:rPr lang="it-IT" dirty="0" err="1"/>
              <a:t>request</a:t>
            </a:r>
            <a:r>
              <a:rPr lang="it-IT" dirty="0"/>
              <a:t> one), </a:t>
            </a:r>
            <a:r>
              <a:rPr lang="it-IT" dirty="0" err="1"/>
              <a:t>but</a:t>
            </a:r>
            <a:r>
              <a:rPr lang="it-IT" dirty="0"/>
              <a:t> it </a:t>
            </a:r>
            <a:r>
              <a:rPr lang="it-IT" dirty="0" err="1"/>
              <a:t>seems</a:t>
            </a:r>
            <a:r>
              <a:rPr lang="it-IT" dirty="0"/>
              <a:t> to be </a:t>
            </a:r>
            <a:r>
              <a:rPr lang="it-IT" dirty="0" err="1"/>
              <a:t>handled</a:t>
            </a:r>
            <a:r>
              <a:rPr lang="it-IT" dirty="0"/>
              <a:t> the </a:t>
            </a:r>
            <a:r>
              <a:rPr lang="it-IT" dirty="0" err="1"/>
              <a:t>right</a:t>
            </a:r>
            <a:r>
              <a:rPr lang="it-IT" dirty="0"/>
              <a:t> way. TODO: </a:t>
            </a:r>
            <a:r>
              <a:rPr lang="it-IT" dirty="0" err="1"/>
              <a:t>better</a:t>
            </a:r>
            <a:r>
              <a:rPr lang="it-IT" dirty="0"/>
              <a:t> and </a:t>
            </a:r>
            <a:r>
              <a:rPr lang="it-IT" dirty="0" err="1"/>
              <a:t>fancier</a:t>
            </a:r>
            <a:r>
              <a:rPr lang="it-IT" dirty="0"/>
              <a:t> way to show </a:t>
            </a:r>
            <a:r>
              <a:rPr lang="it-IT" dirty="0" err="1"/>
              <a:t>them</a:t>
            </a:r>
            <a:r>
              <a:rPr lang="it-IT" dirty="0"/>
              <a:t>.</a:t>
            </a:r>
          </a:p>
          <a:p>
            <a:pPr marL="285750" indent="-285750">
              <a:buFont typeface="Arial" panose="020B0604020202020204" pitchFamily="34" charset="0"/>
              <a:buChar char="•"/>
            </a:pPr>
            <a:r>
              <a:rPr lang="it-IT" dirty="0"/>
              <a:t>DB driver name and </a:t>
            </a:r>
            <a:r>
              <a:rPr lang="it-IT" dirty="0" err="1"/>
              <a:t>parameters</a:t>
            </a:r>
            <a:r>
              <a:rPr lang="it-IT" dirty="0"/>
              <a:t> loading from XML (web.xml)</a:t>
            </a:r>
          </a:p>
          <a:p>
            <a:pPr marL="285750" indent="-285750">
              <a:buFont typeface="Arial" panose="020B0604020202020204" pitchFamily="34" charset="0"/>
              <a:buChar char="•"/>
            </a:pPr>
            <a:r>
              <a:rPr lang="it-IT" dirty="0"/>
              <a:t>Delete EVERY </a:t>
            </a:r>
            <a:r>
              <a:rPr lang="it-IT" dirty="0" err="1"/>
              <a:t>hardcoded</a:t>
            </a:r>
            <a:r>
              <a:rPr lang="it-IT" dirty="0"/>
              <a:t> URL (and turn </a:t>
            </a:r>
            <a:r>
              <a:rPr lang="it-IT" dirty="0" err="1"/>
              <a:t>every</a:t>
            </a:r>
            <a:r>
              <a:rPr lang="it-IT" dirty="0"/>
              <a:t> HTML file </a:t>
            </a:r>
            <a:r>
              <a:rPr lang="it-IT" dirty="0" err="1"/>
              <a:t>into</a:t>
            </a:r>
            <a:r>
              <a:rPr lang="it-IT" dirty="0"/>
              <a:t> JSP to </a:t>
            </a:r>
            <a:r>
              <a:rPr lang="it-IT" dirty="0" err="1"/>
              <a:t>get</a:t>
            </a:r>
            <a:r>
              <a:rPr lang="it-IT" dirty="0"/>
              <a:t> </a:t>
            </a:r>
            <a:r>
              <a:rPr lang="it-IT" dirty="0" err="1"/>
              <a:t>ServletContextPath</a:t>
            </a:r>
            <a:r>
              <a:rPr lang="it-IT" dirty="0"/>
              <a:t> so </a:t>
            </a:r>
            <a:r>
              <a:rPr lang="it-IT" dirty="0" err="1"/>
              <a:t>URLs</a:t>
            </a:r>
            <a:r>
              <a:rPr lang="it-IT" dirty="0"/>
              <a:t> can be </a:t>
            </a:r>
            <a:r>
              <a:rPr lang="it-IT" dirty="0" err="1"/>
              <a:t>automatically</a:t>
            </a:r>
            <a:r>
              <a:rPr lang="it-IT" dirty="0"/>
              <a:t> </a:t>
            </a:r>
            <a:r>
              <a:rPr lang="it-IT" dirty="0" err="1"/>
              <a:t>built</a:t>
            </a:r>
            <a:r>
              <a:rPr lang="it-IT" dirty="0"/>
              <a:t> by Java EE)</a:t>
            </a:r>
          </a:p>
        </p:txBody>
      </p:sp>
    </p:spTree>
    <p:extLst>
      <p:ext uri="{BB962C8B-B14F-4D97-AF65-F5344CB8AC3E}">
        <p14:creationId xmlns:p14="http://schemas.microsoft.com/office/powerpoint/2010/main" val="133849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C95BE5-AAEE-42E1-B276-13560E6E3415}"/>
              </a:ext>
            </a:extLst>
          </p:cNvPr>
          <p:cNvSpPr txBox="1"/>
          <p:nvPr/>
        </p:nvSpPr>
        <p:spPr>
          <a:xfrm>
            <a:off x="492967" y="1233044"/>
            <a:ext cx="11206065" cy="5016758"/>
          </a:xfrm>
          <a:prstGeom prst="rect">
            <a:avLst/>
          </a:prstGeom>
          <a:noFill/>
        </p:spPr>
        <p:txBody>
          <a:bodyPr wrap="square" rtlCol="0">
            <a:spAutoFit/>
          </a:bodyPr>
          <a:lstStyle/>
          <a:p>
            <a:r>
              <a:rPr lang="it-IT" sz="1600" dirty="0"/>
              <a:t>All’apertura della pagina principale all’utente sarà richiesto di inserire il CAP della propria residenza, affinché possa usufruire delle funzionalità aggiuntive fornite dal portale una volta conosciuta la posizione dell’utente, come il poter mostrare in ogni pagina un “</a:t>
            </a:r>
            <a:r>
              <a:rPr lang="it-IT" sz="1600" dirty="0" err="1"/>
              <a:t>header</a:t>
            </a:r>
            <a:r>
              <a:rPr lang="it-IT" sz="1600" dirty="0"/>
              <a:t>” con le informazioni sulle allerte in corso nel proprio CAP di residenza.</a:t>
            </a:r>
            <a:endParaRPr lang="en-US" sz="1600" dirty="0"/>
          </a:p>
          <a:p>
            <a:r>
              <a:rPr lang="it-IT" sz="1600" dirty="0"/>
              <a:t>L’utente può scegliere se rendere il CAP inserito predefinito o meno; nel primo caso viene memorizzato un cookie e ad ogni apertura del portale gli verranno mostrate automaticamente le allerte correnti al proprio CAP (ricerca corrente); altrimenti il CAP della residenza avrà validità limitatamente alla sessione. In caso di connessioni successive verrà richiesta ogni volta l’immissione del CAP della propria residenza.</a:t>
            </a:r>
            <a:endParaRPr lang="en-US" sz="1600" dirty="0"/>
          </a:p>
          <a:p>
            <a:r>
              <a:rPr lang="it-IT" sz="1600" dirty="0"/>
              <a:t>L’immissione di un CAP di residenza sovrascrive il precedente se scelto come predefinito o rimuove semplicemente il precedente se non impostato come predefinito (viene interpretato come segno di “nuova residenza” e rimosso il cookie relativo al precedente).</a:t>
            </a:r>
            <a:endParaRPr lang="en-US" sz="1600" dirty="0"/>
          </a:p>
          <a:p>
            <a:r>
              <a:rPr lang="it-IT" sz="1600" dirty="0"/>
              <a:t>L’utente può scegliere anche di non inserire il proprio CAP di residenza e passare direttamente alla ricerca eventi correnti o ricerca avanzata (di cui successivamente), non sfruttando però le funzionalità aggiuntive.</a:t>
            </a:r>
            <a:endParaRPr lang="en-US" sz="1600" dirty="0"/>
          </a:p>
          <a:p>
            <a:r>
              <a:rPr lang="it-IT" sz="1600" dirty="0"/>
              <a:t> </a:t>
            </a:r>
            <a:endParaRPr lang="en-US" sz="1600" dirty="0"/>
          </a:p>
          <a:p>
            <a:r>
              <a:rPr lang="it-IT" sz="1600" dirty="0"/>
              <a:t>Gli utenti, mediante la ricerca avanzata, possono cercare gli eventi per istante temporale, per periodo di tempo, per tipo, per CAP e per altri parametri, e/o una combinazione di questi. Vi è anche la possibilità di effettuare una ricerca a livello nazionale.</a:t>
            </a:r>
            <a:endParaRPr lang="en-US" sz="1600" dirty="0"/>
          </a:p>
          <a:p>
            <a:r>
              <a:rPr lang="it-IT" sz="1600" dirty="0"/>
              <a:t> </a:t>
            </a:r>
            <a:endParaRPr lang="en-US" sz="1600" dirty="0"/>
          </a:p>
          <a:p>
            <a:r>
              <a:rPr lang="it-IT" sz="1600" dirty="0"/>
              <a:t>Gli utenti, mediante ricerca corrente, possono cercare gli eventi in corso per CAP.</a:t>
            </a:r>
            <a:endParaRPr lang="en-US" sz="1600" dirty="0"/>
          </a:p>
          <a:p>
            <a:r>
              <a:rPr lang="it-IT" sz="1600" dirty="0"/>
              <a:t> </a:t>
            </a:r>
            <a:endParaRPr lang="en-US" sz="1600" dirty="0"/>
          </a:p>
          <a:p>
            <a:r>
              <a:rPr lang="it-IT" sz="1600" dirty="0"/>
              <a:t>In tutte le pagine di visualizzazione eventi l’utente può, con un apposito comando, visualizzare i CAP coinvolti dall’evento sulla mappa.</a:t>
            </a:r>
            <a:endParaRPr lang="en-US" sz="1600" dirty="0"/>
          </a:p>
          <a:p>
            <a:r>
              <a:rPr lang="it-IT" sz="1600" dirty="0"/>
              <a:t>L’utente può, nelle schermate di inserimento CAP, fare click su un punto della mappa per ottenere automaticamente il proprio CAP, che apparirà nell’/gli apposito/i campo/i CAP nella pagina.</a:t>
            </a:r>
            <a:endParaRPr lang="en-US" sz="1600" dirty="0"/>
          </a:p>
        </p:txBody>
      </p:sp>
      <p:sp>
        <p:nvSpPr>
          <p:cNvPr id="5" name="TextBox 4">
            <a:extLst>
              <a:ext uri="{FF2B5EF4-FFF2-40B4-BE49-F238E27FC236}">
                <a16:creationId xmlns:a16="http://schemas.microsoft.com/office/drawing/2014/main" id="{F7AFF669-F34C-440B-AF8F-0E64A540A4F1}"/>
              </a:ext>
            </a:extLst>
          </p:cNvPr>
          <p:cNvSpPr txBox="1"/>
          <p:nvPr/>
        </p:nvSpPr>
        <p:spPr>
          <a:xfrm>
            <a:off x="492967" y="531740"/>
            <a:ext cx="2203680" cy="369332"/>
          </a:xfrm>
          <a:prstGeom prst="rect">
            <a:avLst/>
          </a:prstGeom>
          <a:noFill/>
        </p:spPr>
        <p:txBody>
          <a:bodyPr wrap="none" rtlCol="0">
            <a:spAutoFit/>
          </a:bodyPr>
          <a:lstStyle/>
          <a:p>
            <a:r>
              <a:rPr lang="it-IT" b="1" dirty="0"/>
              <a:t>Per l’utente (</a:t>
            </a:r>
            <a:r>
              <a:rPr lang="it-IT" b="1" dirty="0" err="1"/>
              <a:t>viewer</a:t>
            </a:r>
            <a:r>
              <a:rPr lang="it-IT" b="1" dirty="0"/>
              <a:t>):</a:t>
            </a:r>
            <a:endParaRPr lang="en-US" b="1" dirty="0"/>
          </a:p>
        </p:txBody>
      </p:sp>
    </p:spTree>
    <p:extLst>
      <p:ext uri="{BB962C8B-B14F-4D97-AF65-F5344CB8AC3E}">
        <p14:creationId xmlns:p14="http://schemas.microsoft.com/office/powerpoint/2010/main" val="332987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DA3D86-ACD4-4A82-BB39-E43B56457644}"/>
              </a:ext>
            </a:extLst>
          </p:cNvPr>
          <p:cNvSpPr txBox="1"/>
          <p:nvPr/>
        </p:nvSpPr>
        <p:spPr>
          <a:xfrm>
            <a:off x="583163" y="1515728"/>
            <a:ext cx="11025673" cy="4801314"/>
          </a:xfrm>
          <a:prstGeom prst="rect">
            <a:avLst/>
          </a:prstGeom>
          <a:noFill/>
        </p:spPr>
        <p:txBody>
          <a:bodyPr wrap="square" rtlCol="0">
            <a:spAutoFit/>
          </a:bodyPr>
          <a:lstStyle/>
          <a:p>
            <a:r>
              <a:rPr lang="it-IT" dirty="0"/>
              <a:t>Forniamo agli operatori territoriali delle credenziali (ID, password) con le quali possono accedere all’editor per la creazione/modifica di eventi.</a:t>
            </a:r>
            <a:endParaRPr lang="en-US" dirty="0"/>
          </a:p>
          <a:p>
            <a:r>
              <a:rPr lang="it-IT" dirty="0"/>
              <a:t>Ogni operatore può creare eventi a proprio piacimento; sono invece posti vincoli sulla modifica: ogni operatore può modificare solo gli eventi creati da lui (quindi con sorgente utente corrente) e non ancora archiviati, quindi in corso/futuri, poiché, come precedentemente illustrato, un evento, una volta trascorso l’istante di fine senza essere stato annullato o modificato, è considerato accaduto e non è più modificabile, ma solo visualizzabile dagli utenti con un’apposita ricerca.</a:t>
            </a:r>
            <a:endParaRPr lang="en-US" dirty="0"/>
          </a:p>
          <a:p>
            <a:r>
              <a:rPr lang="it-IT" dirty="0"/>
              <a:t> </a:t>
            </a:r>
            <a:endParaRPr lang="en-US" dirty="0"/>
          </a:p>
          <a:p>
            <a:r>
              <a:rPr lang="it-IT" dirty="0"/>
              <a:t>Una volta effettuato il login, l’operatore visualizza gli eventi che può modificare o eliminare coi relativi dettagli oppure può scegliere di inserire un nuovo evento. </a:t>
            </a:r>
            <a:endParaRPr lang="en-US" dirty="0"/>
          </a:p>
          <a:p>
            <a:r>
              <a:rPr lang="it-IT" dirty="0"/>
              <a:t>In questa schermata, facendo clic sui campi CAP potrà visualizzare sulla mappa di CAP corrispondenti.</a:t>
            </a:r>
            <a:endParaRPr lang="en-US" dirty="0"/>
          </a:p>
          <a:p>
            <a:r>
              <a:rPr lang="it-IT" dirty="0"/>
              <a:t>Se sceglie di inserire o modificare un evento si apre un editor da cui inserirà le informazioni sull’evento. Il/I CAP può/possono essere inseriti manualmente oppure facendo click su un punto della mappa.</a:t>
            </a:r>
            <a:endParaRPr lang="en-US" dirty="0"/>
          </a:p>
          <a:p>
            <a:r>
              <a:rPr lang="it-IT" dirty="0"/>
              <a:t> </a:t>
            </a:r>
            <a:endParaRPr lang="en-US" dirty="0"/>
          </a:p>
          <a:p>
            <a:r>
              <a:rPr lang="it-IT" dirty="0"/>
              <a:t>Sia per gli utenti che per gli operatori territoriali sarà richiesto di inserire in ogni campo CAP valori validi. </a:t>
            </a:r>
            <a:endParaRPr lang="en-US" dirty="0"/>
          </a:p>
          <a:p>
            <a:r>
              <a:rPr lang="it-IT" dirty="0"/>
              <a:t> </a:t>
            </a:r>
            <a:endParaRPr lang="en-US" dirty="0"/>
          </a:p>
          <a:p>
            <a:endParaRPr lang="en-US" dirty="0"/>
          </a:p>
        </p:txBody>
      </p:sp>
      <p:sp>
        <p:nvSpPr>
          <p:cNvPr id="5" name="TextBox 4">
            <a:extLst>
              <a:ext uri="{FF2B5EF4-FFF2-40B4-BE49-F238E27FC236}">
                <a16:creationId xmlns:a16="http://schemas.microsoft.com/office/drawing/2014/main" id="{FAAF540E-E4E0-45D4-9431-03D734292E1A}"/>
              </a:ext>
            </a:extLst>
          </p:cNvPr>
          <p:cNvSpPr txBox="1"/>
          <p:nvPr/>
        </p:nvSpPr>
        <p:spPr>
          <a:xfrm>
            <a:off x="583163" y="540958"/>
            <a:ext cx="3588226" cy="369332"/>
          </a:xfrm>
          <a:prstGeom prst="rect">
            <a:avLst/>
          </a:prstGeom>
          <a:noFill/>
        </p:spPr>
        <p:txBody>
          <a:bodyPr wrap="none" rtlCol="0">
            <a:spAutoFit/>
          </a:bodyPr>
          <a:lstStyle/>
          <a:p>
            <a:r>
              <a:rPr lang="it-IT" b="1" dirty="0"/>
              <a:t>Per gli operatori territoriali (editor):</a:t>
            </a:r>
            <a:endParaRPr lang="en-US" b="1" dirty="0"/>
          </a:p>
        </p:txBody>
      </p:sp>
    </p:spTree>
    <p:extLst>
      <p:ext uri="{BB962C8B-B14F-4D97-AF65-F5344CB8AC3E}">
        <p14:creationId xmlns:p14="http://schemas.microsoft.com/office/powerpoint/2010/main" val="913324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E1B930-BE7C-404D-A42A-FAC7C85058C6}"/>
              </a:ext>
            </a:extLst>
          </p:cNvPr>
          <p:cNvPicPr>
            <a:picLocks noChangeAspect="1"/>
          </p:cNvPicPr>
          <p:nvPr/>
        </p:nvPicPr>
        <p:blipFill rotWithShape="1">
          <a:blip r:embed="rId2">
            <a:extLst>
              <a:ext uri="{28A0092B-C50C-407E-A947-70E740481C1C}">
                <a14:useLocalDpi xmlns:a14="http://schemas.microsoft.com/office/drawing/2010/main" val="0"/>
              </a:ext>
            </a:extLst>
          </a:blip>
          <a:srcRect l="8672" t="-7" r="12734" b="7218"/>
          <a:stretch/>
        </p:blipFill>
        <p:spPr>
          <a:xfrm>
            <a:off x="1057274" y="0"/>
            <a:ext cx="10328067" cy="6858000"/>
          </a:xfrm>
          <a:prstGeom prst="rect">
            <a:avLst/>
          </a:prstGeom>
        </p:spPr>
      </p:pic>
      <p:sp>
        <p:nvSpPr>
          <p:cNvPr id="6" name="TextBox 5">
            <a:extLst>
              <a:ext uri="{FF2B5EF4-FFF2-40B4-BE49-F238E27FC236}">
                <a16:creationId xmlns:a16="http://schemas.microsoft.com/office/drawing/2014/main" id="{52E1CFDE-4568-4734-A3ED-0D7D20F473BA}"/>
              </a:ext>
            </a:extLst>
          </p:cNvPr>
          <p:cNvSpPr txBox="1"/>
          <p:nvPr/>
        </p:nvSpPr>
        <p:spPr>
          <a:xfrm>
            <a:off x="247020" y="177282"/>
            <a:ext cx="2558264" cy="369332"/>
          </a:xfrm>
          <a:prstGeom prst="rect">
            <a:avLst/>
          </a:prstGeom>
          <a:noFill/>
        </p:spPr>
        <p:txBody>
          <a:bodyPr wrap="none" rtlCol="0">
            <a:spAutoFit/>
          </a:bodyPr>
          <a:lstStyle/>
          <a:p>
            <a:r>
              <a:rPr lang="it-IT" dirty="0"/>
              <a:t>IFML FOR VIEWER (USER)</a:t>
            </a:r>
          </a:p>
        </p:txBody>
      </p:sp>
    </p:spTree>
    <p:extLst>
      <p:ext uri="{BB962C8B-B14F-4D97-AF65-F5344CB8AC3E}">
        <p14:creationId xmlns:p14="http://schemas.microsoft.com/office/powerpoint/2010/main" val="3586689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62E5DC2-2155-475E-875C-4EAB634FAB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755" r="12682" b="6239"/>
          <a:stretch/>
        </p:blipFill>
        <p:spPr>
          <a:xfrm>
            <a:off x="869903" y="1"/>
            <a:ext cx="10343038" cy="6858000"/>
          </a:xfrm>
        </p:spPr>
      </p:pic>
      <p:sp>
        <p:nvSpPr>
          <p:cNvPr id="6" name="TextBox 5">
            <a:extLst>
              <a:ext uri="{FF2B5EF4-FFF2-40B4-BE49-F238E27FC236}">
                <a16:creationId xmlns:a16="http://schemas.microsoft.com/office/drawing/2014/main" id="{F2E7DBF2-E167-4331-8155-70A1336C84E2}"/>
              </a:ext>
            </a:extLst>
          </p:cNvPr>
          <p:cNvSpPr txBox="1"/>
          <p:nvPr/>
        </p:nvSpPr>
        <p:spPr>
          <a:xfrm>
            <a:off x="5962262" y="167951"/>
            <a:ext cx="3013325" cy="369332"/>
          </a:xfrm>
          <a:prstGeom prst="rect">
            <a:avLst/>
          </a:prstGeom>
          <a:noFill/>
        </p:spPr>
        <p:txBody>
          <a:bodyPr wrap="none" rtlCol="0">
            <a:spAutoFit/>
          </a:bodyPr>
          <a:lstStyle/>
          <a:p>
            <a:r>
              <a:rPr lang="it-IT" dirty="0"/>
              <a:t>IFML FOR EDITOR (MANAGER)</a:t>
            </a:r>
          </a:p>
        </p:txBody>
      </p:sp>
    </p:spTree>
    <p:extLst>
      <p:ext uri="{BB962C8B-B14F-4D97-AF65-F5344CB8AC3E}">
        <p14:creationId xmlns:p14="http://schemas.microsoft.com/office/powerpoint/2010/main" val="385891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08652F-1407-4D8D-A243-36CD51AAC5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2817" y="358988"/>
            <a:ext cx="8404075" cy="6101153"/>
          </a:xfrm>
        </p:spPr>
      </p:pic>
      <p:sp>
        <p:nvSpPr>
          <p:cNvPr id="6" name="TextBox 5">
            <a:extLst>
              <a:ext uri="{FF2B5EF4-FFF2-40B4-BE49-F238E27FC236}">
                <a16:creationId xmlns:a16="http://schemas.microsoft.com/office/drawing/2014/main" id="{6186CFC1-0715-495E-AB81-FF89F875556F}"/>
              </a:ext>
            </a:extLst>
          </p:cNvPr>
          <p:cNvSpPr txBox="1"/>
          <p:nvPr/>
        </p:nvSpPr>
        <p:spPr>
          <a:xfrm>
            <a:off x="354563" y="279918"/>
            <a:ext cx="1407693" cy="369332"/>
          </a:xfrm>
          <a:prstGeom prst="rect">
            <a:avLst/>
          </a:prstGeom>
          <a:noFill/>
        </p:spPr>
        <p:txBody>
          <a:bodyPr wrap="none" rtlCol="0">
            <a:spAutoFit/>
          </a:bodyPr>
          <a:lstStyle/>
          <a:p>
            <a:r>
              <a:rPr lang="it-IT" dirty="0"/>
              <a:t>ER DIAGRAM</a:t>
            </a:r>
            <a:endParaRPr lang="en-US" dirty="0"/>
          </a:p>
        </p:txBody>
      </p:sp>
      <p:sp>
        <p:nvSpPr>
          <p:cNvPr id="7" name="TextBox 6">
            <a:extLst>
              <a:ext uri="{FF2B5EF4-FFF2-40B4-BE49-F238E27FC236}">
                <a16:creationId xmlns:a16="http://schemas.microsoft.com/office/drawing/2014/main" id="{17B8806B-1740-48D0-B8FF-BF6B1B2317F0}"/>
              </a:ext>
            </a:extLst>
          </p:cNvPr>
          <p:cNvSpPr txBox="1"/>
          <p:nvPr/>
        </p:nvSpPr>
        <p:spPr>
          <a:xfrm>
            <a:off x="8115873" y="4842133"/>
            <a:ext cx="3907349" cy="1754326"/>
          </a:xfrm>
          <a:prstGeom prst="rect">
            <a:avLst/>
          </a:prstGeom>
          <a:noFill/>
        </p:spPr>
        <p:txBody>
          <a:bodyPr wrap="square" rtlCol="0">
            <a:spAutoFit/>
          </a:bodyPr>
          <a:lstStyle/>
          <a:p>
            <a:r>
              <a:rPr lang="it-IT" sz="1200" dirty="0"/>
              <a:t>Nota: nel </a:t>
            </a:r>
            <a:r>
              <a:rPr lang="it-IT" sz="1200" dirty="0" err="1"/>
              <a:t>dump</a:t>
            </a:r>
            <a:r>
              <a:rPr lang="it-IT" sz="1200" dirty="0"/>
              <a:t> del DB la realizzazione fisica della tabella CAP è leggermente differente dalla rappresentazione fisica derivata dalla concezione qui rappresentata: sono stati aggiunti gli attributi Istat e ID, con ID chiave primaria, perché, con l’aggiunta della mappa, vi può essere l’eventuale possibilità futura di recuperare i dati geografici da un DB interno invece di utilizzare </a:t>
            </a:r>
            <a:r>
              <a:rPr lang="it-IT" sz="1200" dirty="0" err="1"/>
              <a:t>NominaTim</a:t>
            </a:r>
            <a:r>
              <a:rPr lang="it-IT" sz="1200" dirty="0"/>
              <a:t>; ID e Istat possono benissimo essere eliminati e resa CAP chiave primaria poiché non utilizzati al momento.</a:t>
            </a:r>
            <a:endParaRPr lang="en-US" sz="1200" dirty="0"/>
          </a:p>
        </p:txBody>
      </p:sp>
    </p:spTree>
    <p:extLst>
      <p:ext uri="{BB962C8B-B14F-4D97-AF65-F5344CB8AC3E}">
        <p14:creationId xmlns:p14="http://schemas.microsoft.com/office/powerpoint/2010/main" val="3592172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Architecture</a:t>
            </a:r>
          </a:p>
        </p:txBody>
      </p:sp>
      <p:sp>
        <p:nvSpPr>
          <p:cNvPr id="34" name="Content Placeholder 33"/>
          <p:cNvSpPr>
            <a:spLocks noGrp="1"/>
          </p:cNvSpPr>
          <p:nvPr>
            <p:ph sz="half" idx="2"/>
          </p:nvPr>
        </p:nvSpPr>
        <p:spPr>
          <a:xfrm>
            <a:off x="6400800" y="1600201"/>
            <a:ext cx="4038600" cy="4525963"/>
          </a:xfrm>
        </p:spPr>
        <p:txBody>
          <a:bodyPr>
            <a:normAutofit fontScale="92500" lnSpcReduction="10000"/>
          </a:bodyPr>
          <a:lstStyle/>
          <a:p>
            <a:r>
              <a:rPr lang="en-US" dirty="0"/>
              <a:t>Web tier </a:t>
            </a:r>
          </a:p>
          <a:p>
            <a:pPr lvl="1"/>
            <a:r>
              <a:rPr lang="en-US" dirty="0"/>
              <a:t>Model View Controller (MVC)</a:t>
            </a:r>
          </a:p>
          <a:p>
            <a:pPr lvl="2"/>
            <a:r>
              <a:rPr lang="en-US" dirty="0"/>
              <a:t>Controller: handles event</a:t>
            </a:r>
          </a:p>
          <a:p>
            <a:pPr lvl="2"/>
            <a:r>
              <a:rPr lang="en-US" dirty="0"/>
              <a:t>View= presents the interface</a:t>
            </a:r>
          </a:p>
          <a:p>
            <a:pPr lvl="2"/>
            <a:r>
              <a:rPr lang="en-US" dirty="0"/>
              <a:t>Model: store the application status</a:t>
            </a:r>
          </a:p>
          <a:p>
            <a:r>
              <a:rPr lang="en-US" dirty="0"/>
              <a:t>Business &amp; data tier</a:t>
            </a:r>
          </a:p>
          <a:p>
            <a:pPr lvl="1"/>
            <a:r>
              <a:rPr lang="en-US" dirty="0"/>
              <a:t>If complex business logic is required, a service layer can be interposed between the controllers and the DAO layer , to make DAO cope only with data access</a:t>
            </a:r>
          </a:p>
        </p:txBody>
      </p:sp>
      <p:sp>
        <p:nvSpPr>
          <p:cNvPr id="4" name="Rectangle 3"/>
          <p:cNvSpPr/>
          <p:nvPr/>
        </p:nvSpPr>
        <p:spPr>
          <a:xfrm>
            <a:off x="3089152" y="6057900"/>
            <a:ext cx="2895600" cy="419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Database</a:t>
            </a:r>
          </a:p>
        </p:txBody>
      </p:sp>
      <p:sp>
        <p:nvSpPr>
          <p:cNvPr id="5" name="Rectangle 4"/>
          <p:cNvSpPr/>
          <p:nvPr/>
        </p:nvSpPr>
        <p:spPr>
          <a:xfrm>
            <a:off x="3089152" y="4762500"/>
            <a:ext cx="2895600" cy="419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 Access Objects</a:t>
            </a:r>
          </a:p>
        </p:txBody>
      </p:sp>
      <p:cxnSp>
        <p:nvCxnSpPr>
          <p:cNvPr id="7" name="Straight Arrow Connector 6"/>
          <p:cNvCxnSpPr/>
          <p:nvPr/>
        </p:nvCxnSpPr>
        <p:spPr>
          <a:xfrm>
            <a:off x="3622552" y="5181600"/>
            <a:ext cx="0" cy="876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5375152" y="5181600"/>
            <a:ext cx="0" cy="876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2098553" y="5486400"/>
            <a:ext cx="1493037" cy="369332"/>
          </a:xfrm>
          <a:prstGeom prst="rect">
            <a:avLst/>
          </a:prstGeom>
          <a:noFill/>
        </p:spPr>
        <p:txBody>
          <a:bodyPr wrap="none" rtlCol="0">
            <a:spAutoFit/>
          </a:bodyPr>
          <a:lstStyle/>
          <a:p>
            <a:r>
              <a:rPr lang="en-US" dirty="0" err="1"/>
              <a:t>executeQuery</a:t>
            </a:r>
            <a:endParaRPr lang="en-US" dirty="0"/>
          </a:p>
        </p:txBody>
      </p:sp>
      <p:sp>
        <p:nvSpPr>
          <p:cNvPr id="10" name="TextBox 9"/>
          <p:cNvSpPr txBox="1"/>
          <p:nvPr/>
        </p:nvSpPr>
        <p:spPr>
          <a:xfrm>
            <a:off x="5562601" y="5562600"/>
            <a:ext cx="1604285" cy="369332"/>
          </a:xfrm>
          <a:prstGeom prst="rect">
            <a:avLst/>
          </a:prstGeom>
          <a:noFill/>
        </p:spPr>
        <p:txBody>
          <a:bodyPr wrap="none" rtlCol="0">
            <a:spAutoFit/>
          </a:bodyPr>
          <a:lstStyle/>
          <a:p>
            <a:r>
              <a:rPr lang="en-US" dirty="0" err="1"/>
              <a:t>executeUpdate</a:t>
            </a:r>
            <a:endParaRPr lang="en-US" dirty="0"/>
          </a:p>
        </p:txBody>
      </p:sp>
      <p:cxnSp>
        <p:nvCxnSpPr>
          <p:cNvPr id="11" name="Straight Arrow Connector 10"/>
          <p:cNvCxnSpPr/>
          <p:nvPr/>
        </p:nvCxnSpPr>
        <p:spPr>
          <a:xfrm flipV="1">
            <a:off x="3927352" y="5181600"/>
            <a:ext cx="0" cy="876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3902354" y="5334000"/>
            <a:ext cx="1015599" cy="369332"/>
          </a:xfrm>
          <a:prstGeom prst="rect">
            <a:avLst/>
          </a:prstGeom>
          <a:noFill/>
        </p:spPr>
        <p:txBody>
          <a:bodyPr wrap="none" rtlCol="0">
            <a:spAutoFit/>
          </a:bodyPr>
          <a:lstStyle/>
          <a:p>
            <a:r>
              <a:rPr lang="en-US" dirty="0" err="1"/>
              <a:t>resultSet</a:t>
            </a:r>
            <a:endParaRPr lang="en-US" dirty="0"/>
          </a:p>
        </p:txBody>
      </p:sp>
      <p:sp>
        <p:nvSpPr>
          <p:cNvPr id="13" name="Rectangle 12"/>
          <p:cNvSpPr/>
          <p:nvPr/>
        </p:nvSpPr>
        <p:spPr>
          <a:xfrm>
            <a:off x="3089152" y="3962400"/>
            <a:ext cx="2895600" cy="419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Model Objects</a:t>
            </a:r>
          </a:p>
        </p:txBody>
      </p:sp>
      <p:cxnSp>
        <p:nvCxnSpPr>
          <p:cNvPr id="14" name="Straight Arrow Connector 13"/>
          <p:cNvCxnSpPr/>
          <p:nvPr/>
        </p:nvCxnSpPr>
        <p:spPr>
          <a:xfrm>
            <a:off x="5324252" y="3288268"/>
            <a:ext cx="0" cy="622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5439999" y="3352800"/>
            <a:ext cx="609654" cy="369332"/>
          </a:xfrm>
          <a:prstGeom prst="rect">
            <a:avLst/>
          </a:prstGeom>
          <a:noFill/>
        </p:spPr>
        <p:txBody>
          <a:bodyPr wrap="none" rtlCol="0">
            <a:spAutoFit/>
          </a:bodyPr>
          <a:lstStyle/>
          <a:p>
            <a:r>
              <a:rPr lang="en-US" dirty="0"/>
              <a:t>read</a:t>
            </a:r>
          </a:p>
        </p:txBody>
      </p:sp>
      <p:sp>
        <p:nvSpPr>
          <p:cNvPr id="17" name="Rectangle 16"/>
          <p:cNvSpPr/>
          <p:nvPr/>
        </p:nvSpPr>
        <p:spPr>
          <a:xfrm>
            <a:off x="3089152" y="2895600"/>
            <a:ext cx="1321000" cy="419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Controllers</a:t>
            </a:r>
          </a:p>
        </p:txBody>
      </p:sp>
      <p:sp>
        <p:nvSpPr>
          <p:cNvPr id="18" name="Rectangle 17"/>
          <p:cNvSpPr/>
          <p:nvPr/>
        </p:nvSpPr>
        <p:spPr>
          <a:xfrm>
            <a:off x="4663752" y="2895600"/>
            <a:ext cx="1321000" cy="419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Views</a:t>
            </a:r>
          </a:p>
        </p:txBody>
      </p:sp>
      <p:cxnSp>
        <p:nvCxnSpPr>
          <p:cNvPr id="19" name="Straight Arrow Connector 18"/>
          <p:cNvCxnSpPr/>
          <p:nvPr/>
        </p:nvCxnSpPr>
        <p:spPr>
          <a:xfrm flipV="1">
            <a:off x="4536952" y="4355068"/>
            <a:ext cx="0" cy="52173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4652700" y="4419600"/>
            <a:ext cx="773353" cy="369332"/>
          </a:xfrm>
          <a:prstGeom prst="rect">
            <a:avLst/>
          </a:prstGeom>
          <a:noFill/>
        </p:spPr>
        <p:txBody>
          <a:bodyPr wrap="none" rtlCol="0">
            <a:spAutoFit/>
          </a:bodyPr>
          <a:lstStyle/>
          <a:p>
            <a:r>
              <a:rPr lang="en-US" dirty="0"/>
              <a:t>create</a:t>
            </a:r>
          </a:p>
        </p:txBody>
      </p:sp>
      <p:cxnSp>
        <p:nvCxnSpPr>
          <p:cNvPr id="22" name="Elbow Connector 21"/>
          <p:cNvCxnSpPr>
            <a:stCxn id="17" idx="1"/>
            <a:endCxn id="5" idx="1"/>
          </p:cNvCxnSpPr>
          <p:nvPr/>
        </p:nvCxnSpPr>
        <p:spPr>
          <a:xfrm rot="10800000" flipV="1">
            <a:off x="3089152" y="3105150"/>
            <a:ext cx="12700" cy="1866900"/>
          </a:xfrm>
          <a:prstGeom prst="bentConnector3">
            <a:avLst>
              <a:gd name="adj1" fmla="val 5100000"/>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646774" y="3910568"/>
            <a:ext cx="791627" cy="369332"/>
          </a:xfrm>
          <a:prstGeom prst="rect">
            <a:avLst/>
          </a:prstGeom>
          <a:noFill/>
        </p:spPr>
        <p:txBody>
          <a:bodyPr wrap="none" rtlCol="0">
            <a:spAutoFit/>
          </a:bodyPr>
          <a:lstStyle/>
          <a:p>
            <a:r>
              <a:rPr lang="en-US" dirty="0"/>
              <a:t>invoke</a:t>
            </a: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346716"/>
            <a:ext cx="1091684" cy="1091684"/>
          </a:xfrm>
          <a:prstGeom prst="rect">
            <a:avLst/>
          </a:prstGeom>
        </p:spPr>
      </p:pic>
      <p:cxnSp>
        <p:nvCxnSpPr>
          <p:cNvPr id="27" name="Elbow Connector 26"/>
          <p:cNvCxnSpPr>
            <a:endCxn id="17" idx="0"/>
          </p:cNvCxnSpPr>
          <p:nvPr/>
        </p:nvCxnSpPr>
        <p:spPr>
          <a:xfrm rot="10800000" flipV="1">
            <a:off x="3749652" y="1892558"/>
            <a:ext cx="102016" cy="1003042"/>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Elbow Connector 28"/>
          <p:cNvCxnSpPr>
            <a:stCxn id="18" idx="0"/>
          </p:cNvCxnSpPr>
          <p:nvPr/>
        </p:nvCxnSpPr>
        <p:spPr>
          <a:xfrm rot="16200000" flipV="1">
            <a:off x="4632281" y="2203629"/>
            <a:ext cx="1003042" cy="380900"/>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5375152" y="2209800"/>
            <a:ext cx="1037656" cy="369332"/>
          </a:xfrm>
          <a:prstGeom prst="rect">
            <a:avLst/>
          </a:prstGeom>
          <a:noFill/>
        </p:spPr>
        <p:txBody>
          <a:bodyPr wrap="none" rtlCol="0">
            <a:spAutoFit/>
          </a:bodyPr>
          <a:lstStyle/>
          <a:p>
            <a:r>
              <a:rPr lang="en-US" dirty="0"/>
              <a:t>response</a:t>
            </a:r>
          </a:p>
        </p:txBody>
      </p:sp>
      <p:sp>
        <p:nvSpPr>
          <p:cNvPr id="32" name="TextBox 31"/>
          <p:cNvSpPr txBox="1"/>
          <p:nvPr/>
        </p:nvSpPr>
        <p:spPr>
          <a:xfrm>
            <a:off x="2798314" y="2209800"/>
            <a:ext cx="900439" cy="369332"/>
          </a:xfrm>
          <a:prstGeom prst="rect">
            <a:avLst/>
          </a:prstGeom>
          <a:noFill/>
        </p:spPr>
        <p:txBody>
          <a:bodyPr wrap="none" rtlCol="0">
            <a:spAutoFit/>
          </a:bodyPr>
          <a:lstStyle/>
          <a:p>
            <a:r>
              <a:rPr lang="en-US" dirty="0"/>
              <a:t>request</a:t>
            </a:r>
          </a:p>
        </p:txBody>
      </p:sp>
      <p:cxnSp>
        <p:nvCxnSpPr>
          <p:cNvPr id="36" name="Elbow Connector 35"/>
          <p:cNvCxnSpPr/>
          <p:nvPr/>
        </p:nvCxnSpPr>
        <p:spPr>
          <a:xfrm rot="16200000" flipH="1">
            <a:off x="4242327" y="2495651"/>
            <a:ext cx="12700" cy="1574600"/>
          </a:xfrm>
          <a:prstGeom prst="bentConnector3">
            <a:avLst>
              <a:gd name="adj1" fmla="val 2300000"/>
            </a:avLst>
          </a:prstGeom>
          <a:ln>
            <a:tailEnd type="arrow"/>
          </a:ln>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2637373" y="3530600"/>
            <a:ext cx="1749838" cy="369332"/>
          </a:xfrm>
          <a:prstGeom prst="rect">
            <a:avLst/>
          </a:prstGeom>
          <a:noFill/>
        </p:spPr>
        <p:txBody>
          <a:bodyPr wrap="none" rtlCol="0">
            <a:spAutoFit/>
          </a:bodyPr>
          <a:lstStyle/>
          <a:p>
            <a:r>
              <a:rPr lang="en-US" dirty="0"/>
              <a:t>redirect/forward</a:t>
            </a:r>
          </a:p>
        </p:txBody>
      </p:sp>
    </p:spTree>
    <p:extLst>
      <p:ext uri="{BB962C8B-B14F-4D97-AF65-F5344CB8AC3E}">
        <p14:creationId xmlns:p14="http://schemas.microsoft.com/office/powerpoint/2010/main" val="169847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(common)</a:t>
            </a:r>
          </a:p>
        </p:txBody>
      </p:sp>
      <p:sp>
        <p:nvSpPr>
          <p:cNvPr id="3" name="Content Placeholder 2"/>
          <p:cNvSpPr>
            <a:spLocks noGrp="1"/>
          </p:cNvSpPr>
          <p:nvPr>
            <p:ph sz="half" idx="1"/>
          </p:nvPr>
        </p:nvSpPr>
        <p:spPr/>
        <p:txBody>
          <a:bodyPr>
            <a:normAutofit fontScale="40000" lnSpcReduction="20000"/>
          </a:bodyPr>
          <a:lstStyle/>
          <a:p>
            <a:r>
              <a:rPr lang="en-US" dirty="0"/>
              <a:t>Model objects (Beans)</a:t>
            </a:r>
          </a:p>
          <a:p>
            <a:pPr lvl="1"/>
            <a:r>
              <a:rPr lang="en-US" dirty="0"/>
              <a:t>Event (abstract)</a:t>
            </a:r>
          </a:p>
          <a:p>
            <a:pPr lvl="1"/>
            <a:r>
              <a:rPr lang="en-US" dirty="0" err="1"/>
              <a:t>SeismicEvent</a:t>
            </a:r>
            <a:r>
              <a:rPr lang="en-US" dirty="0"/>
              <a:t>(extends Event)</a:t>
            </a:r>
          </a:p>
          <a:p>
            <a:pPr lvl="1"/>
            <a:r>
              <a:rPr lang="en-US" dirty="0" err="1"/>
              <a:t>TerroristEvent</a:t>
            </a:r>
            <a:r>
              <a:rPr lang="en-US" dirty="0"/>
              <a:t>(extends Event)</a:t>
            </a:r>
          </a:p>
          <a:p>
            <a:pPr lvl="1"/>
            <a:r>
              <a:rPr lang="en-US" dirty="0" err="1"/>
              <a:t>WeatherEvent</a:t>
            </a:r>
            <a:r>
              <a:rPr lang="en-US" dirty="0"/>
              <a:t>(extends Event)</a:t>
            </a:r>
          </a:p>
          <a:p>
            <a:pPr lvl="1"/>
            <a:r>
              <a:rPr lang="en-US" dirty="0" err="1"/>
              <a:t>ResultContainer</a:t>
            </a:r>
            <a:endParaRPr lang="en-US" dirty="0"/>
          </a:p>
          <a:p>
            <a:r>
              <a:rPr lang="en-US" dirty="0"/>
              <a:t>Data Access Objects (Classes)</a:t>
            </a:r>
          </a:p>
          <a:p>
            <a:pPr lvl="1"/>
            <a:r>
              <a:rPr lang="en-US" dirty="0" err="1"/>
              <a:t>SearchDAO</a:t>
            </a:r>
            <a:r>
              <a:rPr lang="en-US" dirty="0"/>
              <a:t> (abstract)</a:t>
            </a:r>
          </a:p>
          <a:p>
            <a:pPr lvl="1"/>
            <a:r>
              <a:rPr lang="en-US" dirty="0" err="1"/>
              <a:t>SearchNoTimeDAO</a:t>
            </a:r>
            <a:r>
              <a:rPr lang="en-US" dirty="0"/>
              <a:t> (extends </a:t>
            </a:r>
            <a:r>
              <a:rPr lang="en-US" dirty="0" err="1"/>
              <a:t>SearchDAO</a:t>
            </a:r>
            <a:r>
              <a:rPr lang="en-US" dirty="0"/>
              <a:t>)</a:t>
            </a:r>
          </a:p>
          <a:p>
            <a:pPr lvl="2"/>
            <a:r>
              <a:rPr lang="en-US" dirty="0" err="1"/>
              <a:t>getWeather</a:t>
            </a:r>
            <a:endParaRPr lang="en-US" dirty="0"/>
          </a:p>
          <a:p>
            <a:pPr lvl="2"/>
            <a:r>
              <a:rPr lang="en-US" dirty="0" err="1"/>
              <a:t>getSeismic</a:t>
            </a:r>
            <a:endParaRPr lang="en-US" dirty="0"/>
          </a:p>
          <a:p>
            <a:pPr lvl="2"/>
            <a:r>
              <a:rPr lang="en-US" dirty="0" err="1"/>
              <a:t>getTerrorist</a:t>
            </a:r>
            <a:endParaRPr lang="en-US" dirty="0"/>
          </a:p>
          <a:p>
            <a:pPr lvl="1"/>
            <a:r>
              <a:rPr lang="en-US" dirty="0" err="1"/>
              <a:t>SearchTimeDAO</a:t>
            </a:r>
            <a:r>
              <a:rPr lang="en-US" dirty="0"/>
              <a:t> (abstract, extends </a:t>
            </a:r>
            <a:r>
              <a:rPr lang="en-US" dirty="0" err="1"/>
              <a:t>SearchDAO</a:t>
            </a:r>
            <a:r>
              <a:rPr lang="en-US" dirty="0"/>
              <a:t>)</a:t>
            </a:r>
          </a:p>
          <a:p>
            <a:pPr lvl="2"/>
            <a:r>
              <a:rPr lang="en-US" dirty="0" err="1"/>
              <a:t>FindByCap</a:t>
            </a:r>
            <a:r>
              <a:rPr lang="en-US" dirty="0"/>
              <a:t> (abstract)</a:t>
            </a:r>
          </a:p>
          <a:p>
            <a:pPr lvl="2"/>
            <a:r>
              <a:rPr lang="en-US" dirty="0" err="1"/>
              <a:t>FindGlobal</a:t>
            </a:r>
            <a:r>
              <a:rPr lang="en-US" dirty="0"/>
              <a:t> (abstract)</a:t>
            </a:r>
          </a:p>
          <a:p>
            <a:pPr lvl="1"/>
            <a:r>
              <a:rPr lang="en-US" dirty="0" err="1"/>
              <a:t>SearchTimeInstantDAO</a:t>
            </a:r>
            <a:r>
              <a:rPr lang="en-US" dirty="0"/>
              <a:t> (extends </a:t>
            </a:r>
            <a:r>
              <a:rPr lang="en-US" dirty="0" err="1"/>
              <a:t>SearchTimeDAO</a:t>
            </a:r>
            <a:r>
              <a:rPr lang="en-US" dirty="0"/>
              <a:t>)</a:t>
            </a:r>
          </a:p>
          <a:p>
            <a:pPr lvl="2"/>
            <a:r>
              <a:rPr lang="en-US" dirty="0" err="1"/>
              <a:t>FindByCap</a:t>
            </a:r>
            <a:endParaRPr lang="en-US" dirty="0"/>
          </a:p>
          <a:p>
            <a:pPr lvl="2"/>
            <a:r>
              <a:rPr lang="en-US" dirty="0" err="1"/>
              <a:t>FindGlobal</a:t>
            </a:r>
            <a:endParaRPr lang="en-US" dirty="0"/>
          </a:p>
          <a:p>
            <a:pPr lvl="2"/>
            <a:r>
              <a:rPr lang="en-US" dirty="0" err="1"/>
              <a:t>FindCurrent</a:t>
            </a:r>
            <a:endParaRPr lang="en-US" dirty="0"/>
          </a:p>
          <a:p>
            <a:pPr lvl="2"/>
            <a:r>
              <a:rPr lang="en-US" dirty="0" err="1"/>
              <a:t>getEditable</a:t>
            </a:r>
            <a:endParaRPr lang="en-US" dirty="0"/>
          </a:p>
          <a:p>
            <a:pPr lvl="1"/>
            <a:r>
              <a:rPr lang="en-US" dirty="0" err="1"/>
              <a:t>SearchTimeIntervalDAO</a:t>
            </a:r>
            <a:r>
              <a:rPr lang="en-US" dirty="0"/>
              <a:t> (extends </a:t>
            </a:r>
            <a:r>
              <a:rPr lang="en-US" dirty="0" err="1"/>
              <a:t>SearchTimeDAO</a:t>
            </a:r>
            <a:r>
              <a:rPr lang="en-US" dirty="0"/>
              <a:t>)</a:t>
            </a:r>
          </a:p>
          <a:p>
            <a:pPr lvl="2"/>
            <a:r>
              <a:rPr lang="en-US" dirty="0" err="1"/>
              <a:t>FindByCap</a:t>
            </a:r>
            <a:endParaRPr lang="en-US" dirty="0"/>
          </a:p>
          <a:p>
            <a:pPr lvl="2"/>
            <a:r>
              <a:rPr lang="en-US" dirty="0" err="1"/>
              <a:t>FindGlobal</a:t>
            </a:r>
            <a:endParaRPr lang="en-US" dirty="0"/>
          </a:p>
          <a:p>
            <a:pPr lvl="1"/>
            <a:r>
              <a:rPr lang="en-US" dirty="0" err="1"/>
              <a:t>CapCheckDAO</a:t>
            </a:r>
            <a:endParaRPr lang="en-US" dirty="0"/>
          </a:p>
          <a:p>
            <a:pPr lvl="2"/>
            <a:r>
              <a:rPr lang="en-US" dirty="0" err="1"/>
              <a:t>isValid</a:t>
            </a:r>
            <a:endParaRPr lang="en-US" dirty="0"/>
          </a:p>
          <a:p>
            <a:pPr marL="914400" lvl="2" indent="0">
              <a:buNone/>
            </a:pPr>
            <a:endParaRPr lang="en-US" dirty="0"/>
          </a:p>
        </p:txBody>
      </p:sp>
      <p:sp>
        <p:nvSpPr>
          <p:cNvPr id="4" name="Content Placeholder 3"/>
          <p:cNvSpPr>
            <a:spLocks noGrp="1"/>
          </p:cNvSpPr>
          <p:nvPr>
            <p:ph sz="half" idx="2"/>
          </p:nvPr>
        </p:nvSpPr>
        <p:spPr/>
        <p:txBody>
          <a:bodyPr>
            <a:normAutofit fontScale="40000" lnSpcReduction="20000"/>
          </a:bodyPr>
          <a:lstStyle/>
          <a:p>
            <a:r>
              <a:rPr lang="en-US" dirty="0"/>
              <a:t>Controllers (servlets)</a:t>
            </a:r>
          </a:p>
          <a:p>
            <a:pPr lvl="1"/>
            <a:r>
              <a:rPr lang="en-US" dirty="0" err="1"/>
              <a:t>CapCheckController</a:t>
            </a:r>
            <a:r>
              <a:rPr lang="en-US" dirty="0"/>
              <a:t> (used ONLY for AJAX postcode check)</a:t>
            </a:r>
          </a:p>
          <a:p>
            <a:pPr lvl="1"/>
            <a:r>
              <a:rPr lang="en-US" dirty="0" err="1"/>
              <a:t>ErrorController</a:t>
            </a:r>
            <a:endParaRPr lang="en-US" dirty="0"/>
          </a:p>
          <a:p>
            <a:r>
              <a:rPr lang="en-US" dirty="0"/>
              <a:t>Views (Templates)</a:t>
            </a:r>
          </a:p>
          <a:p>
            <a:pPr lvl="1"/>
            <a:r>
              <a:rPr lang="en-US" dirty="0" err="1"/>
              <a:t>error.jsp</a:t>
            </a:r>
            <a:endParaRPr lang="en-US" dirty="0"/>
          </a:p>
          <a:p>
            <a:r>
              <a:rPr lang="en-US" dirty="0"/>
              <a:t>Pages (HTML)</a:t>
            </a:r>
          </a:p>
          <a:p>
            <a:pPr lvl="1"/>
            <a:r>
              <a:rPr lang="en-US" dirty="0"/>
              <a:t>CapOkResponseString.html (used ONLY for AJAX postcode check)</a:t>
            </a:r>
          </a:p>
          <a:p>
            <a:pPr lvl="1"/>
            <a:r>
              <a:rPr lang="en-US" dirty="0"/>
              <a:t>CapInexistentResponseString.html (used ONLY for AJAX postcode check)</a:t>
            </a:r>
          </a:p>
          <a:p>
            <a:pPr lvl="1"/>
            <a:r>
              <a:rPr lang="en-US" dirty="0"/>
              <a:t>index.html</a:t>
            </a:r>
          </a:p>
          <a:p>
            <a:pPr lvl="1"/>
            <a:endParaRPr lang="en-US" dirty="0"/>
          </a:p>
          <a:p>
            <a:r>
              <a:rPr lang="en-US" dirty="0"/>
              <a:t>The database connection is created by controllers calling </a:t>
            </a:r>
            <a:r>
              <a:rPr lang="en-US" dirty="0" err="1"/>
              <a:t>DbConnectionHandler</a:t>
            </a:r>
            <a:r>
              <a:rPr lang="en-US" dirty="0"/>
              <a:t> in the </a:t>
            </a:r>
            <a:r>
              <a:rPr lang="en-US" dirty="0" err="1">
                <a:latin typeface="Courier New" panose="02070309020205020404" pitchFamily="49" charset="0"/>
                <a:cs typeface="Courier New" panose="02070309020205020404" pitchFamily="49" charset="0"/>
              </a:rPr>
              <a:t>doGet</a:t>
            </a:r>
            <a:r>
              <a:rPr lang="en-US" dirty="0">
                <a:latin typeface="Courier New" panose="02070309020205020404" pitchFamily="49" charset="0"/>
                <a:cs typeface="Courier New" panose="02070309020205020404" pitchFamily="49" charset="0"/>
              </a:rPr>
              <a:t>()</a:t>
            </a:r>
            <a:r>
              <a:rPr lang="en-US" dirty="0"/>
              <a:t> / </a:t>
            </a:r>
            <a:r>
              <a:rPr lang="en-US" dirty="0" err="1">
                <a:latin typeface="Courier New" panose="02070309020205020404" pitchFamily="49" charset="0"/>
                <a:cs typeface="Courier New" panose="02070309020205020404" pitchFamily="49" charset="0"/>
              </a:rPr>
              <a:t>doPost</a:t>
            </a:r>
            <a:r>
              <a:rPr lang="en-US" dirty="0">
                <a:latin typeface="Courier New" panose="02070309020205020404" pitchFamily="49" charset="0"/>
                <a:cs typeface="Courier New" panose="02070309020205020404" pitchFamily="49" charset="0"/>
              </a:rPr>
              <a:t>()</a:t>
            </a:r>
            <a:r>
              <a:rPr lang="en-US" dirty="0"/>
              <a:t> method and passed to the DAO</a:t>
            </a:r>
          </a:p>
          <a:p>
            <a:endParaRPr lang="en-US" dirty="0"/>
          </a:p>
          <a:p>
            <a:pPr marL="0" indent="0">
              <a:buNone/>
            </a:pPr>
            <a:r>
              <a:rPr lang="en-US" dirty="0"/>
              <a:t>Note: for practical purposes DB connection is actually created in the </a:t>
            </a:r>
            <a:r>
              <a:rPr lang="en-US" dirty="0" err="1"/>
              <a:t>DbConnectionHandler</a:t>
            </a:r>
            <a:r>
              <a:rPr lang="en-US" dirty="0"/>
              <a:t> class, so I can manage DB connection create and disposal from a single point, making more convenient implementing a connection pool in future releases.</a:t>
            </a:r>
          </a:p>
        </p:txBody>
      </p:sp>
    </p:spTree>
    <p:extLst>
      <p:ext uri="{BB962C8B-B14F-4D97-AF65-F5344CB8AC3E}">
        <p14:creationId xmlns:p14="http://schemas.microsoft.com/office/powerpoint/2010/main" val="64380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A1E3BEA5858CA4D9F6D55B8D1B3C09F" ma:contentTypeVersion="11" ma:contentTypeDescription="Creare un nuovo documento." ma:contentTypeScope="" ma:versionID="3901db9005aea138c09b15e6c4c1e672">
  <xsd:schema xmlns:xsd="http://www.w3.org/2001/XMLSchema" xmlns:xs="http://www.w3.org/2001/XMLSchema" xmlns:p="http://schemas.microsoft.com/office/2006/metadata/properties" xmlns:ns3="60a6ada0-8eb0-4f85-a0aa-1542919ab912" xmlns:ns4="a777cba1-e6f0-47a0-b4e9-7baaa27daa41" targetNamespace="http://schemas.microsoft.com/office/2006/metadata/properties" ma:root="true" ma:fieldsID="64dbc62bf302de337e6db057e192c998" ns3:_="" ns4:_="">
    <xsd:import namespace="60a6ada0-8eb0-4f85-a0aa-1542919ab912"/>
    <xsd:import namespace="a777cba1-e6f0-47a0-b4e9-7baaa27daa4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a6ada0-8eb0-4f85-a0aa-1542919ab91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77cba1-e6f0-47a0-b4e9-7baaa27daa41" elementFormDefault="qualified">
    <xsd:import namespace="http://schemas.microsoft.com/office/2006/documentManagement/types"/>
    <xsd:import namespace="http://schemas.microsoft.com/office/infopath/2007/PartnerControls"/>
    <xsd:element name="SharedWithUsers" ma:index="14"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Condiviso con dettagli" ma:internalName="SharedWithDetails" ma:readOnly="true">
      <xsd:simpleType>
        <xsd:restriction base="dms:Note">
          <xsd:maxLength value="255"/>
        </xsd:restriction>
      </xsd:simpleType>
    </xsd:element>
    <xsd:element name="SharingHintHash" ma:index="16"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EBCEC1-458D-4EAF-BB6B-170ADE623B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a6ada0-8eb0-4f85-a0aa-1542919ab912"/>
    <ds:schemaRef ds:uri="a777cba1-e6f0-47a0-b4e9-7baaa27daa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EDA1C4-1030-4D79-BD93-8938AB9CBC50}">
  <ds:schemaRefs>
    <ds:schemaRef ds:uri="60a6ada0-8eb0-4f85-a0aa-1542919ab91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a777cba1-e6f0-47a0-b4e9-7baaa27daa41"/>
    <ds:schemaRef ds:uri="http://www.w3.org/XML/1998/namespace"/>
    <ds:schemaRef ds:uri="http://purl.org/dc/dcmitype/"/>
  </ds:schemaRefs>
</ds:datastoreItem>
</file>

<file path=customXml/itemProps3.xml><?xml version="1.0" encoding="utf-8"?>
<ds:datastoreItem xmlns:ds="http://schemas.openxmlformats.org/officeDocument/2006/customXml" ds:itemID="{A6940C8C-292D-4672-B10C-7A8E861DD3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288</TotalTime>
  <Words>1766</Words>
  <Application>Microsoft Office PowerPoint</Application>
  <PresentationFormat>Widescreen</PresentationFormat>
  <Paragraphs>191</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Courier New</vt:lpstr>
      <vt:lpstr>Office Theme</vt:lpstr>
      <vt:lpstr>InformameeWeb(edition)</vt:lpstr>
      <vt:lpstr>PowerPoint Presentation</vt:lpstr>
      <vt:lpstr>PowerPoint Presentation</vt:lpstr>
      <vt:lpstr>PowerPoint Presentation</vt:lpstr>
      <vt:lpstr>PowerPoint Presentation</vt:lpstr>
      <vt:lpstr>PowerPoint Presentation</vt:lpstr>
      <vt:lpstr>PowerPoint Presentation</vt:lpstr>
      <vt:lpstr>Architecture</vt:lpstr>
      <vt:lpstr>Components (common)</vt:lpstr>
      <vt:lpstr>Components (viewer)</vt:lpstr>
      <vt:lpstr>Components (editor)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Francesco Ratti</dc:creator>
  <cp:lastModifiedBy>Francesco Ratti</cp:lastModifiedBy>
  <cp:revision>54</cp:revision>
  <dcterms:created xsi:type="dcterms:W3CDTF">2020-04-14T16:38:23Z</dcterms:created>
  <dcterms:modified xsi:type="dcterms:W3CDTF">2020-04-15T10:36:51Z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0x0101006A1E3BEA5858CA4D9F6D55B8D1B3C09F</vt:lpwstr>
  </property>
</Properties>
</file>